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561" r:id="rId2"/>
    <p:sldId id="559" r:id="rId3"/>
    <p:sldId id="578" r:id="rId4"/>
    <p:sldId id="567" r:id="rId5"/>
    <p:sldId id="573" r:id="rId6"/>
    <p:sldId id="575" r:id="rId7"/>
    <p:sldId id="571" r:id="rId8"/>
    <p:sldId id="574" r:id="rId9"/>
    <p:sldId id="570" r:id="rId10"/>
    <p:sldId id="572" r:id="rId11"/>
    <p:sldId id="523" r:id="rId12"/>
    <p:sldId id="579" r:id="rId13"/>
  </p:sldIdLst>
  <p:sldSz cx="9144000" cy="6858000" type="screen4x3"/>
  <p:notesSz cx="6797675" cy="99266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00CC"/>
    <a:srgbClr val="3333CC"/>
    <a:srgbClr val="66FFFF"/>
    <a:srgbClr val="FFFFCC"/>
    <a:srgbClr val="FF99FF"/>
    <a:srgbClr val="FFFF00"/>
    <a:srgbClr val="CCCC00"/>
    <a:srgbClr val="FF3300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51" autoAdjust="0"/>
    <p:restoredTop sz="94643" autoAdjust="0"/>
  </p:normalViewPr>
  <p:slideViewPr>
    <p:cSldViewPr>
      <p:cViewPr varScale="1">
        <p:scale>
          <a:sx n="84" d="100"/>
          <a:sy n="84" d="100"/>
        </p:scale>
        <p:origin x="-111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D1740F-1C73-496B-90CA-F3809D9ADE92}" type="doc">
      <dgm:prSet loTypeId="urn:microsoft.com/office/officeart/2005/8/layout/vList5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zh-TW" altLang="en-US"/>
        </a:p>
      </dgm:t>
    </dgm:pt>
    <dgm:pt modelId="{175EE911-09CD-4661-B158-6FECB9E3AE25}">
      <dgm:prSet phldrT="[文字]" custT="1"/>
      <dgm:spPr/>
      <dgm:t>
        <a:bodyPr/>
        <a:lstStyle/>
        <a:p>
          <a:r>
            <a:rPr lang="zh-TW" altLang="en-US" sz="2400" b="1" dirty="0" smtClean="0">
              <a:latin typeface="標楷體" pitchFamily="65" charset="-120"/>
              <a:ea typeface="標楷體" pitchFamily="65" charset="-120"/>
            </a:rPr>
            <a:t>一</a:t>
          </a:r>
          <a:endParaRPr lang="zh-TW" altLang="en-US" sz="2400" b="1" dirty="0">
            <a:latin typeface="標楷體" pitchFamily="65" charset="-120"/>
            <a:ea typeface="標楷體" pitchFamily="65" charset="-120"/>
          </a:endParaRPr>
        </a:p>
      </dgm:t>
    </dgm:pt>
    <dgm:pt modelId="{93DA0CD9-41AB-4A59-9E7F-719BD6391DAA}" type="parTrans" cxnId="{30F65570-6513-40CF-8005-E8085529572D}">
      <dgm:prSet/>
      <dgm:spPr/>
      <dgm:t>
        <a:bodyPr/>
        <a:lstStyle/>
        <a:p>
          <a:endParaRPr lang="zh-TW" altLang="en-US" sz="2400" b="1">
            <a:latin typeface="標楷體" pitchFamily="65" charset="-120"/>
            <a:ea typeface="標楷體" pitchFamily="65" charset="-120"/>
          </a:endParaRPr>
        </a:p>
      </dgm:t>
    </dgm:pt>
    <dgm:pt modelId="{3C03942D-63F9-46AF-950A-5A69B2C68F02}" type="sibTrans" cxnId="{30F65570-6513-40CF-8005-E8085529572D}">
      <dgm:prSet/>
      <dgm:spPr/>
      <dgm:t>
        <a:bodyPr/>
        <a:lstStyle/>
        <a:p>
          <a:endParaRPr lang="zh-TW" altLang="en-US" sz="2400" b="1">
            <a:latin typeface="標楷體" pitchFamily="65" charset="-120"/>
            <a:ea typeface="標楷體" pitchFamily="65" charset="-120"/>
          </a:endParaRPr>
        </a:p>
      </dgm:t>
    </dgm:pt>
    <dgm:pt modelId="{95D51E47-DA46-4D2B-B6EB-150D7072A00B}">
      <dgm:prSet phldrT="[文字]" custT="1"/>
      <dgm:spPr/>
      <dgm:t>
        <a:bodyPr/>
        <a:lstStyle/>
        <a:p>
          <a:r>
            <a:rPr lang="zh-TW" altLang="en-US" sz="2400" b="1" dirty="0" smtClean="0">
              <a:latin typeface="標楷體" pitchFamily="65" charset="-120"/>
              <a:ea typeface="標楷體" pitchFamily="65" charset="-120"/>
            </a:rPr>
            <a:t>全程計畫內容 </a:t>
          </a:r>
          <a:endParaRPr lang="zh-TW" altLang="en-US" sz="2400" b="1" dirty="0">
            <a:latin typeface="標楷體" pitchFamily="65" charset="-120"/>
            <a:ea typeface="標楷體" pitchFamily="65" charset="-120"/>
          </a:endParaRPr>
        </a:p>
      </dgm:t>
    </dgm:pt>
    <dgm:pt modelId="{4BCFE9AC-40B3-40BB-BE13-4C30328C4B06}" type="parTrans" cxnId="{F3D8F47E-C2AA-4DD2-BA6A-2AB1DD5FAAAC}">
      <dgm:prSet/>
      <dgm:spPr/>
      <dgm:t>
        <a:bodyPr/>
        <a:lstStyle/>
        <a:p>
          <a:endParaRPr lang="zh-TW" altLang="en-US" sz="2400" b="1">
            <a:latin typeface="標楷體" pitchFamily="65" charset="-120"/>
            <a:ea typeface="標楷體" pitchFamily="65" charset="-120"/>
          </a:endParaRPr>
        </a:p>
      </dgm:t>
    </dgm:pt>
    <dgm:pt modelId="{5DB75E1B-BB8A-4C12-8F8E-B820305C98BA}" type="sibTrans" cxnId="{F3D8F47E-C2AA-4DD2-BA6A-2AB1DD5FAAAC}">
      <dgm:prSet/>
      <dgm:spPr/>
      <dgm:t>
        <a:bodyPr/>
        <a:lstStyle/>
        <a:p>
          <a:endParaRPr lang="zh-TW" altLang="en-US" sz="2400" b="1">
            <a:latin typeface="標楷體" pitchFamily="65" charset="-120"/>
            <a:ea typeface="標楷體" pitchFamily="65" charset="-120"/>
          </a:endParaRPr>
        </a:p>
      </dgm:t>
    </dgm:pt>
    <dgm:pt modelId="{F9DA967C-0BB9-445F-AE94-27E14C4C2816}">
      <dgm:prSet phldrT="[文字]" custT="1"/>
      <dgm:spPr/>
      <dgm:t>
        <a:bodyPr/>
        <a:lstStyle/>
        <a:p>
          <a:r>
            <a:rPr lang="zh-TW" altLang="en-US" sz="2400" b="1" dirty="0" smtClean="0">
              <a:latin typeface="標楷體" pitchFamily="65" charset="-120"/>
              <a:ea typeface="標楷體" pitchFamily="65" charset="-120"/>
            </a:rPr>
            <a:t>二</a:t>
          </a:r>
          <a:endParaRPr lang="zh-TW" altLang="en-US" sz="2400" b="1" dirty="0">
            <a:latin typeface="標楷體" pitchFamily="65" charset="-120"/>
            <a:ea typeface="標楷體" pitchFamily="65" charset="-120"/>
          </a:endParaRPr>
        </a:p>
      </dgm:t>
    </dgm:pt>
    <dgm:pt modelId="{C4127591-EF56-4C99-9C46-4CEB07E3DFA7}" type="parTrans" cxnId="{AEA78B7E-E844-4FC6-85BF-A8350EFF8E8D}">
      <dgm:prSet/>
      <dgm:spPr/>
      <dgm:t>
        <a:bodyPr/>
        <a:lstStyle/>
        <a:p>
          <a:endParaRPr lang="zh-TW" altLang="en-US" sz="2400" b="1">
            <a:latin typeface="標楷體" pitchFamily="65" charset="-120"/>
            <a:ea typeface="標楷體" pitchFamily="65" charset="-120"/>
          </a:endParaRPr>
        </a:p>
      </dgm:t>
    </dgm:pt>
    <dgm:pt modelId="{C2C24C74-62EE-4DC4-9F6B-397B490D4D92}" type="sibTrans" cxnId="{AEA78B7E-E844-4FC6-85BF-A8350EFF8E8D}">
      <dgm:prSet/>
      <dgm:spPr/>
      <dgm:t>
        <a:bodyPr/>
        <a:lstStyle/>
        <a:p>
          <a:endParaRPr lang="zh-TW" altLang="en-US" sz="2400" b="1">
            <a:latin typeface="標楷體" pitchFamily="65" charset="-120"/>
            <a:ea typeface="標楷體" pitchFamily="65" charset="-120"/>
          </a:endParaRPr>
        </a:p>
      </dgm:t>
    </dgm:pt>
    <dgm:pt modelId="{5479E77D-2849-4B5B-9413-0DCCA604979C}">
      <dgm:prSet phldrT="[文字]" custT="1"/>
      <dgm:spPr/>
      <dgm:t>
        <a:bodyPr/>
        <a:lstStyle/>
        <a:p>
          <a:r>
            <a:rPr lang="zh-TW" altLang="en-US" sz="2400" b="1" dirty="0" smtClean="0">
              <a:latin typeface="標楷體" pitchFamily="65" charset="-120"/>
              <a:ea typeface="標楷體" pitchFamily="65" charset="-120"/>
            </a:rPr>
            <a:t>年度計畫內容</a:t>
          </a:r>
          <a:endParaRPr lang="zh-TW" altLang="en-US" sz="2400" b="1" dirty="0">
            <a:latin typeface="標楷體" pitchFamily="65" charset="-120"/>
            <a:ea typeface="標楷體" pitchFamily="65" charset="-120"/>
          </a:endParaRPr>
        </a:p>
      </dgm:t>
    </dgm:pt>
    <dgm:pt modelId="{CD2EA559-CA18-41B7-8F68-D4DB48B12CC4}" type="parTrans" cxnId="{28B010F7-942E-4D33-A448-A0A3489AF12D}">
      <dgm:prSet/>
      <dgm:spPr/>
      <dgm:t>
        <a:bodyPr/>
        <a:lstStyle/>
        <a:p>
          <a:endParaRPr lang="zh-TW" altLang="en-US" sz="2400" b="1">
            <a:latin typeface="標楷體" pitchFamily="65" charset="-120"/>
            <a:ea typeface="標楷體" pitchFamily="65" charset="-120"/>
          </a:endParaRPr>
        </a:p>
      </dgm:t>
    </dgm:pt>
    <dgm:pt modelId="{77C9A4A7-352B-4225-9F0F-152B6663AB2E}" type="sibTrans" cxnId="{28B010F7-942E-4D33-A448-A0A3489AF12D}">
      <dgm:prSet/>
      <dgm:spPr/>
      <dgm:t>
        <a:bodyPr/>
        <a:lstStyle/>
        <a:p>
          <a:endParaRPr lang="zh-TW" altLang="en-US" sz="2400" b="1">
            <a:latin typeface="標楷體" pitchFamily="65" charset="-120"/>
            <a:ea typeface="標楷體" pitchFamily="65" charset="-120"/>
          </a:endParaRPr>
        </a:p>
      </dgm:t>
    </dgm:pt>
    <dgm:pt modelId="{51BEE682-3916-4DDD-9B9B-52DADF3F57E4}">
      <dgm:prSet phldrT="[文字]" custT="1"/>
      <dgm:spPr/>
      <dgm:t>
        <a:bodyPr/>
        <a:lstStyle/>
        <a:p>
          <a:r>
            <a:rPr lang="zh-TW" altLang="en-US" sz="2400" b="1" dirty="0" smtClean="0">
              <a:latin typeface="標楷體" pitchFamily="65" charset="-120"/>
              <a:ea typeface="標楷體" pitchFamily="65" charset="-120"/>
            </a:rPr>
            <a:t>三</a:t>
          </a:r>
          <a:endParaRPr lang="zh-TW" altLang="en-US" sz="2400" b="1" dirty="0">
            <a:latin typeface="標楷體" pitchFamily="65" charset="-120"/>
            <a:ea typeface="標楷體" pitchFamily="65" charset="-120"/>
          </a:endParaRPr>
        </a:p>
      </dgm:t>
    </dgm:pt>
    <dgm:pt modelId="{3F424A72-EE2B-4DDD-834B-626A1D5939B8}" type="parTrans" cxnId="{4C980CBA-AA0B-4A93-B5FE-8618E5D2585A}">
      <dgm:prSet/>
      <dgm:spPr/>
      <dgm:t>
        <a:bodyPr/>
        <a:lstStyle/>
        <a:p>
          <a:endParaRPr lang="zh-TW" altLang="en-US" sz="2400" b="1">
            <a:latin typeface="標楷體" pitchFamily="65" charset="-120"/>
            <a:ea typeface="標楷體" pitchFamily="65" charset="-120"/>
          </a:endParaRPr>
        </a:p>
      </dgm:t>
    </dgm:pt>
    <dgm:pt modelId="{803E0A14-0299-4297-95FC-9098AB9C5EEF}" type="sibTrans" cxnId="{4C980CBA-AA0B-4A93-B5FE-8618E5D2585A}">
      <dgm:prSet/>
      <dgm:spPr/>
      <dgm:t>
        <a:bodyPr/>
        <a:lstStyle/>
        <a:p>
          <a:endParaRPr lang="zh-TW" altLang="en-US" sz="2400" b="1">
            <a:latin typeface="標楷體" pitchFamily="65" charset="-120"/>
            <a:ea typeface="標楷體" pitchFamily="65" charset="-120"/>
          </a:endParaRPr>
        </a:p>
      </dgm:t>
    </dgm:pt>
    <dgm:pt modelId="{61CB5C57-DA24-4D9B-993F-80EAB356FE05}">
      <dgm:prSet phldrT="[文字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2400" b="1" smtClean="0">
              <a:latin typeface="標楷體" pitchFamily="65" charset="-120"/>
              <a:ea typeface="標楷體" pitchFamily="65" charset="-120"/>
            </a:rPr>
            <a:t>專案團隊分工組成</a:t>
          </a:r>
          <a:endParaRPr lang="zh-TW" altLang="en-US" sz="2400" b="1" dirty="0" smtClean="0">
            <a:latin typeface="標楷體" pitchFamily="65" charset="-120"/>
            <a:ea typeface="標楷體" pitchFamily="65" charset="-120"/>
          </a:endParaRPr>
        </a:p>
      </dgm:t>
    </dgm:pt>
    <dgm:pt modelId="{EB77FC0F-C23A-448B-8097-544D67797C6E}" type="sibTrans" cxnId="{7273DB7C-398C-442A-894D-5BBC1D785667}">
      <dgm:prSet/>
      <dgm:spPr/>
      <dgm:t>
        <a:bodyPr/>
        <a:lstStyle/>
        <a:p>
          <a:endParaRPr lang="zh-TW" altLang="en-US" sz="2400" b="1">
            <a:latin typeface="標楷體" pitchFamily="65" charset="-120"/>
            <a:ea typeface="標楷體" pitchFamily="65" charset="-120"/>
          </a:endParaRPr>
        </a:p>
      </dgm:t>
    </dgm:pt>
    <dgm:pt modelId="{10721DBC-153C-41B4-A34D-6F911A3092C5}" type="parTrans" cxnId="{7273DB7C-398C-442A-894D-5BBC1D785667}">
      <dgm:prSet/>
      <dgm:spPr/>
      <dgm:t>
        <a:bodyPr/>
        <a:lstStyle/>
        <a:p>
          <a:endParaRPr lang="zh-TW" altLang="en-US" sz="2400" b="1">
            <a:latin typeface="標楷體" pitchFamily="65" charset="-120"/>
            <a:ea typeface="標楷體" pitchFamily="65" charset="-120"/>
          </a:endParaRPr>
        </a:p>
      </dgm:t>
    </dgm:pt>
    <dgm:pt modelId="{A5F497AE-F896-45A4-A59C-2683D67853FF}">
      <dgm:prSet phldrT="[文字]" custT="1"/>
      <dgm:spPr/>
      <dgm:t>
        <a:bodyPr/>
        <a:lstStyle/>
        <a:p>
          <a:r>
            <a:rPr lang="zh-TW" altLang="en-US" sz="2400" b="1" dirty="0" smtClean="0">
              <a:latin typeface="標楷體" pitchFamily="65" charset="-120"/>
              <a:ea typeface="標楷體" pitchFamily="65" charset="-120"/>
            </a:rPr>
            <a:t>四</a:t>
          </a:r>
          <a:endParaRPr lang="zh-TW" altLang="en-US" sz="2400" b="1" dirty="0">
            <a:latin typeface="標楷體" pitchFamily="65" charset="-120"/>
            <a:ea typeface="標楷體" pitchFamily="65" charset="-120"/>
          </a:endParaRPr>
        </a:p>
      </dgm:t>
    </dgm:pt>
    <dgm:pt modelId="{6ECF277A-FF99-4453-ACDD-4F39A95A834C}" type="parTrans" cxnId="{2D088B02-BE16-4EC0-93AE-8E59F3D6EF52}">
      <dgm:prSet/>
      <dgm:spPr/>
      <dgm:t>
        <a:bodyPr/>
        <a:lstStyle/>
        <a:p>
          <a:endParaRPr lang="zh-TW" altLang="en-US" sz="2400" b="1"/>
        </a:p>
      </dgm:t>
    </dgm:pt>
    <dgm:pt modelId="{968E64CA-77ED-4BD9-8133-E2A60C5C54FB}" type="sibTrans" cxnId="{2D088B02-BE16-4EC0-93AE-8E59F3D6EF52}">
      <dgm:prSet/>
      <dgm:spPr/>
      <dgm:t>
        <a:bodyPr/>
        <a:lstStyle/>
        <a:p>
          <a:endParaRPr lang="zh-TW" altLang="en-US" sz="2400" b="1"/>
        </a:p>
      </dgm:t>
    </dgm:pt>
    <dgm:pt modelId="{D08B3782-E7FF-40B0-8166-EFCD7AD8AEF9}">
      <dgm:prSet phldrT="[文字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2400" b="1" smtClean="0">
              <a:latin typeface="標楷體" pitchFamily="65" charset="-120"/>
              <a:ea typeface="標楷體" pitchFamily="65" charset="-120"/>
            </a:rPr>
            <a:t>預期產出及效益</a:t>
          </a:r>
          <a:endParaRPr lang="zh-TW" altLang="en-US" sz="2400" b="1" dirty="0" smtClean="0">
            <a:latin typeface="標楷體" pitchFamily="65" charset="-120"/>
            <a:ea typeface="標楷體" pitchFamily="65" charset="-120"/>
          </a:endParaRPr>
        </a:p>
      </dgm:t>
    </dgm:pt>
    <dgm:pt modelId="{C835E31C-BF23-42C0-8CEF-42331F48C469}" type="parTrans" cxnId="{CBF51F37-43C5-4EA8-8009-DEEECAB1C66D}">
      <dgm:prSet/>
      <dgm:spPr/>
      <dgm:t>
        <a:bodyPr/>
        <a:lstStyle/>
        <a:p>
          <a:endParaRPr lang="zh-TW" altLang="en-US" sz="2400" b="1"/>
        </a:p>
      </dgm:t>
    </dgm:pt>
    <dgm:pt modelId="{A50303B2-56F9-404B-8805-75808F8D2D0F}" type="sibTrans" cxnId="{CBF51F37-43C5-4EA8-8009-DEEECAB1C66D}">
      <dgm:prSet/>
      <dgm:spPr/>
      <dgm:t>
        <a:bodyPr/>
        <a:lstStyle/>
        <a:p>
          <a:endParaRPr lang="zh-TW" altLang="en-US" sz="2400" b="1"/>
        </a:p>
      </dgm:t>
    </dgm:pt>
    <dgm:pt modelId="{15B46D96-9328-499C-8BFC-2ACED205D28E}">
      <dgm:prSet phldrT="[文字]" custT="1"/>
      <dgm:spPr/>
      <dgm:t>
        <a:bodyPr/>
        <a:lstStyle/>
        <a:p>
          <a:r>
            <a:rPr lang="zh-TW" altLang="en-US" sz="2400" b="1" dirty="0" smtClean="0">
              <a:latin typeface="標楷體" pitchFamily="65" charset="-120"/>
              <a:ea typeface="標楷體" pitchFamily="65" charset="-120"/>
            </a:rPr>
            <a:t>五</a:t>
          </a:r>
          <a:endParaRPr lang="zh-TW" altLang="en-US" sz="2400" b="1" dirty="0">
            <a:latin typeface="標楷體" pitchFamily="65" charset="-120"/>
            <a:ea typeface="標楷體" pitchFamily="65" charset="-120"/>
          </a:endParaRPr>
        </a:p>
      </dgm:t>
    </dgm:pt>
    <dgm:pt modelId="{7F24A21D-3ECA-4AAD-BADD-AF1E3B5ADE2B}" type="parTrans" cxnId="{58CC1D20-28A6-4D82-B04A-37B716D28873}">
      <dgm:prSet/>
      <dgm:spPr/>
      <dgm:t>
        <a:bodyPr/>
        <a:lstStyle/>
        <a:p>
          <a:endParaRPr lang="zh-TW" altLang="en-US" sz="2400" b="1"/>
        </a:p>
      </dgm:t>
    </dgm:pt>
    <dgm:pt modelId="{EEA53133-0AB0-4DDA-B1F8-48504C0C450F}" type="sibTrans" cxnId="{58CC1D20-28A6-4D82-B04A-37B716D28873}">
      <dgm:prSet/>
      <dgm:spPr/>
      <dgm:t>
        <a:bodyPr/>
        <a:lstStyle/>
        <a:p>
          <a:endParaRPr lang="zh-TW" altLang="en-US" sz="2400" b="1"/>
        </a:p>
      </dgm:t>
    </dgm:pt>
    <dgm:pt modelId="{F073C244-83E2-49C5-A58A-4A31478A51B6}">
      <dgm:prSet phldrT="[文字]" custT="1"/>
      <dgm:spPr/>
      <dgm:t>
        <a:bodyPr/>
        <a:lstStyle/>
        <a:p>
          <a:r>
            <a:rPr lang="zh-TW" altLang="en-US" sz="2400" b="1" dirty="0" smtClean="0">
              <a:latin typeface="標楷體" pitchFamily="65" charset="-120"/>
              <a:ea typeface="標楷體" pitchFamily="65" charset="-120"/>
            </a:rPr>
            <a:t>六</a:t>
          </a:r>
          <a:endParaRPr lang="zh-TW" altLang="en-US" sz="2400" b="1" dirty="0">
            <a:latin typeface="標楷體" pitchFamily="65" charset="-120"/>
            <a:ea typeface="標楷體" pitchFamily="65" charset="-120"/>
          </a:endParaRPr>
        </a:p>
      </dgm:t>
    </dgm:pt>
    <dgm:pt modelId="{9EA5F3F6-73CC-4ACE-90A7-8636308CCDE0}" type="parTrans" cxnId="{E639B138-927B-41DC-A8DD-A7D8776DFC97}">
      <dgm:prSet/>
      <dgm:spPr/>
      <dgm:t>
        <a:bodyPr/>
        <a:lstStyle/>
        <a:p>
          <a:endParaRPr lang="zh-TW" altLang="en-US" sz="2400"/>
        </a:p>
      </dgm:t>
    </dgm:pt>
    <dgm:pt modelId="{31988C78-A27C-4C7D-A102-D0F6BC08D52B}" type="sibTrans" cxnId="{E639B138-927B-41DC-A8DD-A7D8776DFC97}">
      <dgm:prSet/>
      <dgm:spPr/>
      <dgm:t>
        <a:bodyPr/>
        <a:lstStyle/>
        <a:p>
          <a:endParaRPr lang="zh-TW" altLang="en-US" sz="2400"/>
        </a:p>
      </dgm:t>
    </dgm:pt>
    <dgm:pt modelId="{14879489-2515-4C89-A4B3-3D2165F52F3B}">
      <dgm:prSet phldrT="[文字]" custT="1"/>
      <dgm:spPr/>
      <dgm:t>
        <a:bodyPr/>
        <a:lstStyle/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zh-TW" altLang="en-US" sz="2400" b="1" dirty="0" smtClean="0">
              <a:latin typeface="標楷體" pitchFamily="65" charset="-120"/>
              <a:ea typeface="標楷體" pitchFamily="65" charset="-120"/>
            </a:rPr>
            <a:t>經費需求</a:t>
          </a:r>
          <a:endParaRPr lang="zh-TW" altLang="en-US" sz="2400" b="1" dirty="0">
            <a:latin typeface="標楷體" pitchFamily="65" charset="-120"/>
            <a:ea typeface="標楷體" pitchFamily="65" charset="-120"/>
          </a:endParaRPr>
        </a:p>
      </dgm:t>
    </dgm:pt>
    <dgm:pt modelId="{5E333CDB-925B-4416-A335-7E0003B296DA}" type="parTrans" cxnId="{B45A9692-DE58-4F4B-89F5-96FDA818A212}">
      <dgm:prSet/>
      <dgm:spPr/>
      <dgm:t>
        <a:bodyPr/>
        <a:lstStyle/>
        <a:p>
          <a:endParaRPr lang="zh-TW" altLang="en-US" sz="2400"/>
        </a:p>
      </dgm:t>
    </dgm:pt>
    <dgm:pt modelId="{E3EC9AD0-3AF9-49CE-A90B-49B1B0C93CB5}" type="sibTrans" cxnId="{B45A9692-DE58-4F4B-89F5-96FDA818A212}">
      <dgm:prSet/>
      <dgm:spPr/>
      <dgm:t>
        <a:bodyPr/>
        <a:lstStyle/>
        <a:p>
          <a:endParaRPr lang="zh-TW" altLang="en-US" sz="2400"/>
        </a:p>
      </dgm:t>
    </dgm:pt>
    <dgm:pt modelId="{3C91FE9E-1A1A-4DA4-AE7D-C463C792802F}">
      <dgm:prSet phldrT="[文字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2400" b="1" smtClean="0">
              <a:latin typeface="標楷體" pitchFamily="65" charset="-120"/>
              <a:ea typeface="標楷體" pitchFamily="65" charset="-120"/>
            </a:rPr>
            <a:t>預定進度與查核點</a:t>
          </a:r>
          <a:endParaRPr lang="zh-TW" altLang="en-US" sz="2400" b="1" dirty="0">
            <a:latin typeface="標楷體" pitchFamily="65" charset="-120"/>
            <a:ea typeface="標楷體" pitchFamily="65" charset="-120"/>
          </a:endParaRPr>
        </a:p>
      </dgm:t>
    </dgm:pt>
    <dgm:pt modelId="{CECE1A1D-E002-4031-B2DF-476F55E702F7}" type="parTrans" cxnId="{2EC8B560-2613-4D6B-AAD9-AE0B3975F856}">
      <dgm:prSet/>
      <dgm:spPr/>
      <dgm:t>
        <a:bodyPr/>
        <a:lstStyle/>
        <a:p>
          <a:endParaRPr lang="zh-TW" altLang="en-US"/>
        </a:p>
      </dgm:t>
    </dgm:pt>
    <dgm:pt modelId="{1B36DF22-CB52-4AC9-87DC-E1321328EB73}" type="sibTrans" cxnId="{2EC8B560-2613-4D6B-AAD9-AE0B3975F856}">
      <dgm:prSet/>
      <dgm:spPr/>
      <dgm:t>
        <a:bodyPr/>
        <a:lstStyle/>
        <a:p>
          <a:endParaRPr lang="zh-TW" altLang="en-US"/>
        </a:p>
      </dgm:t>
    </dgm:pt>
    <dgm:pt modelId="{0FA1DE34-86AC-4BAB-A432-A6A40BFF8080}" type="pres">
      <dgm:prSet presAssocID="{6BD1740F-1C73-496B-90CA-F3809D9ADE9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4F29ADD9-FC8E-400E-BC31-A0D4306002F4}" type="pres">
      <dgm:prSet presAssocID="{175EE911-09CD-4661-B158-6FECB9E3AE25}" presName="linNode" presStyleCnt="0"/>
      <dgm:spPr/>
      <dgm:t>
        <a:bodyPr/>
        <a:lstStyle/>
        <a:p>
          <a:endParaRPr lang="zh-TW" altLang="en-US"/>
        </a:p>
      </dgm:t>
    </dgm:pt>
    <dgm:pt modelId="{AD305178-A0B0-4BED-81D4-7B8FDD42500A}" type="pres">
      <dgm:prSet presAssocID="{175EE911-09CD-4661-B158-6FECB9E3AE25}" presName="parentText" presStyleLbl="node1" presStyleIdx="0" presStyleCnt="6" custScaleX="42450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DF6C986-14B6-4A62-9104-2180E35A398E}" type="pres">
      <dgm:prSet presAssocID="{175EE911-09CD-4661-B158-6FECB9E3AE25}" presName="descendantText" presStyleLbl="alignAccFollowNode1" presStyleIdx="0" presStyleCnt="6" custScaleX="10722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E121039-69CA-462C-9262-9A56587B5B8F}" type="pres">
      <dgm:prSet presAssocID="{3C03942D-63F9-46AF-950A-5A69B2C68F02}" presName="sp" presStyleCnt="0"/>
      <dgm:spPr/>
      <dgm:t>
        <a:bodyPr/>
        <a:lstStyle/>
        <a:p>
          <a:endParaRPr lang="zh-TW" altLang="en-US"/>
        </a:p>
      </dgm:t>
    </dgm:pt>
    <dgm:pt modelId="{4142A1DA-6A1E-4F2B-8BB5-E3EE3779B96F}" type="pres">
      <dgm:prSet presAssocID="{F9DA967C-0BB9-445F-AE94-27E14C4C2816}" presName="linNode" presStyleCnt="0"/>
      <dgm:spPr/>
      <dgm:t>
        <a:bodyPr/>
        <a:lstStyle/>
        <a:p>
          <a:endParaRPr lang="zh-TW" altLang="en-US"/>
        </a:p>
      </dgm:t>
    </dgm:pt>
    <dgm:pt modelId="{50C060FD-25BA-4CC2-945C-7CACFCE5DEE2}" type="pres">
      <dgm:prSet presAssocID="{F9DA967C-0BB9-445F-AE94-27E14C4C2816}" presName="parentText" presStyleLbl="node1" presStyleIdx="1" presStyleCnt="6" custScaleX="42450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78A3D63-C7B0-488B-934C-EE6FEE811208}" type="pres">
      <dgm:prSet presAssocID="{F9DA967C-0BB9-445F-AE94-27E14C4C2816}" presName="descendantText" presStyleLbl="alignAccFollowNode1" presStyleIdx="1" presStyleCnt="6" custScaleX="10731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E04D397-ADD5-4142-8527-242FC5D82229}" type="pres">
      <dgm:prSet presAssocID="{C2C24C74-62EE-4DC4-9F6B-397B490D4D92}" presName="sp" presStyleCnt="0"/>
      <dgm:spPr/>
      <dgm:t>
        <a:bodyPr/>
        <a:lstStyle/>
        <a:p>
          <a:endParaRPr lang="zh-TW" altLang="en-US"/>
        </a:p>
      </dgm:t>
    </dgm:pt>
    <dgm:pt modelId="{61702ED7-2AB9-4610-92A2-51033D76E124}" type="pres">
      <dgm:prSet presAssocID="{51BEE682-3916-4DDD-9B9B-52DADF3F57E4}" presName="linNode" presStyleCnt="0"/>
      <dgm:spPr/>
      <dgm:t>
        <a:bodyPr/>
        <a:lstStyle/>
        <a:p>
          <a:endParaRPr lang="zh-TW" altLang="en-US"/>
        </a:p>
      </dgm:t>
    </dgm:pt>
    <dgm:pt modelId="{F20BAE45-457E-48B0-8D4D-6BFB0980077C}" type="pres">
      <dgm:prSet presAssocID="{51BEE682-3916-4DDD-9B9B-52DADF3F57E4}" presName="parentText" presStyleLbl="node1" presStyleIdx="2" presStyleCnt="6" custScaleX="42450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1FC3522-38AD-4DFF-99D9-A3986520AC09}" type="pres">
      <dgm:prSet presAssocID="{51BEE682-3916-4DDD-9B9B-52DADF3F57E4}" presName="descendantText" presStyleLbl="alignAccFollowNode1" presStyleIdx="2" presStyleCnt="6" custScaleX="107360" custLinFactNeighborX="-371" custLinFactNeighborY="187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9DB37A5-0245-4244-829B-9549821A7ED4}" type="pres">
      <dgm:prSet presAssocID="{803E0A14-0299-4297-95FC-9098AB9C5EEF}" presName="sp" presStyleCnt="0"/>
      <dgm:spPr/>
      <dgm:t>
        <a:bodyPr/>
        <a:lstStyle/>
        <a:p>
          <a:endParaRPr lang="zh-TW" altLang="en-US"/>
        </a:p>
      </dgm:t>
    </dgm:pt>
    <dgm:pt modelId="{E2DF9CF1-15E8-44C4-ACE8-45E366B77DBF}" type="pres">
      <dgm:prSet presAssocID="{A5F497AE-F896-45A4-A59C-2683D67853FF}" presName="linNode" presStyleCnt="0"/>
      <dgm:spPr/>
      <dgm:t>
        <a:bodyPr/>
        <a:lstStyle/>
        <a:p>
          <a:endParaRPr lang="zh-TW" altLang="en-US"/>
        </a:p>
      </dgm:t>
    </dgm:pt>
    <dgm:pt modelId="{B49F3F13-2BA2-4CF3-9B24-93FF5D424AD3}" type="pres">
      <dgm:prSet presAssocID="{A5F497AE-F896-45A4-A59C-2683D67853FF}" presName="parentText" presStyleLbl="node1" presStyleIdx="3" presStyleCnt="6" custScaleX="42450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CB493C7-3A9C-4171-B1E2-03FD6D239304}" type="pres">
      <dgm:prSet presAssocID="{A5F497AE-F896-45A4-A59C-2683D67853FF}" presName="descendantText" presStyleLbl="alignAccFollowNode1" presStyleIdx="3" presStyleCnt="6" custScaleX="10736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A687A10-DF64-4F60-9A74-026620C28D4A}" type="pres">
      <dgm:prSet presAssocID="{968E64CA-77ED-4BD9-8133-E2A60C5C54FB}" presName="sp" presStyleCnt="0"/>
      <dgm:spPr/>
      <dgm:t>
        <a:bodyPr/>
        <a:lstStyle/>
        <a:p>
          <a:endParaRPr lang="zh-TW" altLang="en-US"/>
        </a:p>
      </dgm:t>
    </dgm:pt>
    <dgm:pt modelId="{71021BA3-C44F-49DF-86E1-AC9E67D23EFD}" type="pres">
      <dgm:prSet presAssocID="{15B46D96-9328-499C-8BFC-2ACED205D28E}" presName="linNode" presStyleCnt="0"/>
      <dgm:spPr/>
      <dgm:t>
        <a:bodyPr/>
        <a:lstStyle/>
        <a:p>
          <a:endParaRPr lang="zh-TW" altLang="en-US"/>
        </a:p>
      </dgm:t>
    </dgm:pt>
    <dgm:pt modelId="{462CF35E-B526-444B-8EA1-FB4B91A54B39}" type="pres">
      <dgm:prSet presAssocID="{15B46D96-9328-499C-8BFC-2ACED205D28E}" presName="parentText" presStyleLbl="node1" presStyleIdx="4" presStyleCnt="6" custScaleX="42450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709DE1F-90DE-4BFC-B973-701270F460E8}" type="pres">
      <dgm:prSet presAssocID="{15B46D96-9328-499C-8BFC-2ACED205D28E}" presName="descendantText" presStyleLbl="alignAccFollowNode1" presStyleIdx="4" presStyleCnt="6" custScaleX="10736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04DD3E9-8802-4490-A2FE-B114502E14F2}" type="pres">
      <dgm:prSet presAssocID="{EEA53133-0AB0-4DDA-B1F8-48504C0C450F}" presName="sp" presStyleCnt="0"/>
      <dgm:spPr/>
      <dgm:t>
        <a:bodyPr/>
        <a:lstStyle/>
        <a:p>
          <a:endParaRPr lang="zh-TW" altLang="en-US"/>
        </a:p>
      </dgm:t>
    </dgm:pt>
    <dgm:pt modelId="{569591A5-D0B5-4A04-9847-0D39C49153C9}" type="pres">
      <dgm:prSet presAssocID="{F073C244-83E2-49C5-A58A-4A31478A51B6}" presName="linNode" presStyleCnt="0"/>
      <dgm:spPr/>
      <dgm:t>
        <a:bodyPr/>
        <a:lstStyle/>
        <a:p>
          <a:endParaRPr lang="zh-TW" altLang="en-US"/>
        </a:p>
      </dgm:t>
    </dgm:pt>
    <dgm:pt modelId="{CDD0BD14-AF13-4004-9B21-2CB07B03F310}" type="pres">
      <dgm:prSet presAssocID="{F073C244-83E2-49C5-A58A-4A31478A51B6}" presName="parentText" presStyleLbl="node1" presStyleIdx="5" presStyleCnt="6" custScaleX="42450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EEF4AB9-3306-4139-89A3-A88B87939E75}" type="pres">
      <dgm:prSet presAssocID="{F073C244-83E2-49C5-A58A-4A31478A51B6}" presName="descendantText" presStyleLbl="alignAccFollowNode1" presStyleIdx="5" presStyleCnt="6" custScaleX="10736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EC8B560-2613-4D6B-AAD9-AE0B3975F856}" srcId="{15B46D96-9328-499C-8BFC-2ACED205D28E}" destId="{3C91FE9E-1A1A-4DA4-AE7D-C463C792802F}" srcOrd="0" destOrd="0" parTransId="{CECE1A1D-E002-4031-B2DF-476F55E702F7}" sibTransId="{1B36DF22-CB52-4AC9-87DC-E1321328EB73}"/>
    <dgm:cxn modelId="{4682A714-A597-4B72-86B3-3D070C374244}" type="presOf" srcId="{6BD1740F-1C73-496B-90CA-F3809D9ADE92}" destId="{0FA1DE34-86AC-4BAB-A432-A6A40BFF8080}" srcOrd="0" destOrd="0" presId="urn:microsoft.com/office/officeart/2005/8/layout/vList5"/>
    <dgm:cxn modelId="{025B19B3-77F0-48BB-9F2B-E7B28A387D75}" type="presOf" srcId="{5479E77D-2849-4B5B-9413-0DCCA604979C}" destId="{078A3D63-C7B0-488B-934C-EE6FEE811208}" srcOrd="0" destOrd="0" presId="urn:microsoft.com/office/officeart/2005/8/layout/vList5"/>
    <dgm:cxn modelId="{3D08F456-D3B0-47B2-9077-23FCD323DEA8}" type="presOf" srcId="{61CB5C57-DA24-4D9B-993F-80EAB356FE05}" destId="{C1FC3522-38AD-4DFF-99D9-A3986520AC09}" srcOrd="0" destOrd="0" presId="urn:microsoft.com/office/officeart/2005/8/layout/vList5"/>
    <dgm:cxn modelId="{AEA78B7E-E844-4FC6-85BF-A8350EFF8E8D}" srcId="{6BD1740F-1C73-496B-90CA-F3809D9ADE92}" destId="{F9DA967C-0BB9-445F-AE94-27E14C4C2816}" srcOrd="1" destOrd="0" parTransId="{C4127591-EF56-4C99-9C46-4CEB07E3DFA7}" sibTransId="{C2C24C74-62EE-4DC4-9F6B-397B490D4D92}"/>
    <dgm:cxn modelId="{F3D8F47E-C2AA-4DD2-BA6A-2AB1DD5FAAAC}" srcId="{175EE911-09CD-4661-B158-6FECB9E3AE25}" destId="{95D51E47-DA46-4D2B-B6EB-150D7072A00B}" srcOrd="0" destOrd="0" parTransId="{4BCFE9AC-40B3-40BB-BE13-4C30328C4B06}" sibTransId="{5DB75E1B-BB8A-4C12-8F8E-B820305C98BA}"/>
    <dgm:cxn modelId="{E639B138-927B-41DC-A8DD-A7D8776DFC97}" srcId="{6BD1740F-1C73-496B-90CA-F3809D9ADE92}" destId="{F073C244-83E2-49C5-A58A-4A31478A51B6}" srcOrd="5" destOrd="0" parTransId="{9EA5F3F6-73CC-4ACE-90A7-8636308CCDE0}" sibTransId="{31988C78-A27C-4C7D-A102-D0F6BC08D52B}"/>
    <dgm:cxn modelId="{28B010F7-942E-4D33-A448-A0A3489AF12D}" srcId="{F9DA967C-0BB9-445F-AE94-27E14C4C2816}" destId="{5479E77D-2849-4B5B-9413-0DCCA604979C}" srcOrd="0" destOrd="0" parTransId="{CD2EA559-CA18-41B7-8F68-D4DB48B12CC4}" sibTransId="{77C9A4A7-352B-4225-9F0F-152B6663AB2E}"/>
    <dgm:cxn modelId="{2D088B02-BE16-4EC0-93AE-8E59F3D6EF52}" srcId="{6BD1740F-1C73-496B-90CA-F3809D9ADE92}" destId="{A5F497AE-F896-45A4-A59C-2683D67853FF}" srcOrd="3" destOrd="0" parTransId="{6ECF277A-FF99-4453-ACDD-4F39A95A834C}" sibTransId="{968E64CA-77ED-4BD9-8133-E2A60C5C54FB}"/>
    <dgm:cxn modelId="{7273DB7C-398C-442A-894D-5BBC1D785667}" srcId="{51BEE682-3916-4DDD-9B9B-52DADF3F57E4}" destId="{61CB5C57-DA24-4D9B-993F-80EAB356FE05}" srcOrd="0" destOrd="0" parTransId="{10721DBC-153C-41B4-A34D-6F911A3092C5}" sibTransId="{EB77FC0F-C23A-448B-8097-544D67797C6E}"/>
    <dgm:cxn modelId="{8F9E9ABA-95BF-4096-8758-0AB968522DEA}" type="presOf" srcId="{95D51E47-DA46-4D2B-B6EB-150D7072A00B}" destId="{3DF6C986-14B6-4A62-9104-2180E35A398E}" srcOrd="0" destOrd="0" presId="urn:microsoft.com/office/officeart/2005/8/layout/vList5"/>
    <dgm:cxn modelId="{4C980CBA-AA0B-4A93-B5FE-8618E5D2585A}" srcId="{6BD1740F-1C73-496B-90CA-F3809D9ADE92}" destId="{51BEE682-3916-4DDD-9B9B-52DADF3F57E4}" srcOrd="2" destOrd="0" parTransId="{3F424A72-EE2B-4DDD-834B-626A1D5939B8}" sibTransId="{803E0A14-0299-4297-95FC-9098AB9C5EEF}"/>
    <dgm:cxn modelId="{8FF9D6B4-0893-4B09-81A2-74E96C7669E3}" type="presOf" srcId="{175EE911-09CD-4661-B158-6FECB9E3AE25}" destId="{AD305178-A0B0-4BED-81D4-7B8FDD42500A}" srcOrd="0" destOrd="0" presId="urn:microsoft.com/office/officeart/2005/8/layout/vList5"/>
    <dgm:cxn modelId="{58CC1D20-28A6-4D82-B04A-37B716D28873}" srcId="{6BD1740F-1C73-496B-90CA-F3809D9ADE92}" destId="{15B46D96-9328-499C-8BFC-2ACED205D28E}" srcOrd="4" destOrd="0" parTransId="{7F24A21D-3ECA-4AAD-BADD-AF1E3B5ADE2B}" sibTransId="{EEA53133-0AB0-4DDA-B1F8-48504C0C450F}"/>
    <dgm:cxn modelId="{646F3A8F-5F7E-4567-BE4C-639E095381D1}" type="presOf" srcId="{15B46D96-9328-499C-8BFC-2ACED205D28E}" destId="{462CF35E-B526-444B-8EA1-FB4B91A54B39}" srcOrd="0" destOrd="0" presId="urn:microsoft.com/office/officeart/2005/8/layout/vList5"/>
    <dgm:cxn modelId="{C92A5202-2A0D-4FAE-A5B7-216C3CB5DD14}" type="presOf" srcId="{14879489-2515-4C89-A4B3-3D2165F52F3B}" destId="{BEEF4AB9-3306-4139-89A3-A88B87939E75}" srcOrd="0" destOrd="0" presId="urn:microsoft.com/office/officeart/2005/8/layout/vList5"/>
    <dgm:cxn modelId="{30F65570-6513-40CF-8005-E8085529572D}" srcId="{6BD1740F-1C73-496B-90CA-F3809D9ADE92}" destId="{175EE911-09CD-4661-B158-6FECB9E3AE25}" srcOrd="0" destOrd="0" parTransId="{93DA0CD9-41AB-4A59-9E7F-719BD6391DAA}" sibTransId="{3C03942D-63F9-46AF-950A-5A69B2C68F02}"/>
    <dgm:cxn modelId="{86A6977B-6FF9-491F-BD93-DD6BA58FC888}" type="presOf" srcId="{F9DA967C-0BB9-445F-AE94-27E14C4C2816}" destId="{50C060FD-25BA-4CC2-945C-7CACFCE5DEE2}" srcOrd="0" destOrd="0" presId="urn:microsoft.com/office/officeart/2005/8/layout/vList5"/>
    <dgm:cxn modelId="{CBF51F37-43C5-4EA8-8009-DEEECAB1C66D}" srcId="{A5F497AE-F896-45A4-A59C-2683D67853FF}" destId="{D08B3782-E7FF-40B0-8166-EFCD7AD8AEF9}" srcOrd="0" destOrd="0" parTransId="{C835E31C-BF23-42C0-8CEF-42331F48C469}" sibTransId="{A50303B2-56F9-404B-8805-75808F8D2D0F}"/>
    <dgm:cxn modelId="{B45A9692-DE58-4F4B-89F5-96FDA818A212}" srcId="{F073C244-83E2-49C5-A58A-4A31478A51B6}" destId="{14879489-2515-4C89-A4B3-3D2165F52F3B}" srcOrd="0" destOrd="0" parTransId="{5E333CDB-925B-4416-A335-7E0003B296DA}" sibTransId="{E3EC9AD0-3AF9-49CE-A90B-49B1B0C93CB5}"/>
    <dgm:cxn modelId="{92CADCC5-8D88-4EF3-81B6-4E044B44EAA2}" type="presOf" srcId="{3C91FE9E-1A1A-4DA4-AE7D-C463C792802F}" destId="{A709DE1F-90DE-4BFC-B973-701270F460E8}" srcOrd="0" destOrd="0" presId="urn:microsoft.com/office/officeart/2005/8/layout/vList5"/>
    <dgm:cxn modelId="{2F84A08C-F828-4912-9C9F-AC656C93FF0F}" type="presOf" srcId="{D08B3782-E7FF-40B0-8166-EFCD7AD8AEF9}" destId="{BCB493C7-3A9C-4171-B1E2-03FD6D239304}" srcOrd="0" destOrd="0" presId="urn:microsoft.com/office/officeart/2005/8/layout/vList5"/>
    <dgm:cxn modelId="{536DAF69-5296-4116-BF9E-C5BB57ABF356}" type="presOf" srcId="{A5F497AE-F896-45A4-A59C-2683D67853FF}" destId="{B49F3F13-2BA2-4CF3-9B24-93FF5D424AD3}" srcOrd="0" destOrd="0" presId="urn:microsoft.com/office/officeart/2005/8/layout/vList5"/>
    <dgm:cxn modelId="{A3352007-E9B5-4B0C-8A02-0CECDEB31B60}" type="presOf" srcId="{F073C244-83E2-49C5-A58A-4A31478A51B6}" destId="{CDD0BD14-AF13-4004-9B21-2CB07B03F310}" srcOrd="0" destOrd="0" presId="urn:microsoft.com/office/officeart/2005/8/layout/vList5"/>
    <dgm:cxn modelId="{DF48543E-F914-4DC4-A50B-953EBA44CBE9}" type="presOf" srcId="{51BEE682-3916-4DDD-9B9B-52DADF3F57E4}" destId="{F20BAE45-457E-48B0-8D4D-6BFB0980077C}" srcOrd="0" destOrd="0" presId="urn:microsoft.com/office/officeart/2005/8/layout/vList5"/>
    <dgm:cxn modelId="{E9F0B506-517A-4A0C-B917-E9187FCA4406}" type="presParOf" srcId="{0FA1DE34-86AC-4BAB-A432-A6A40BFF8080}" destId="{4F29ADD9-FC8E-400E-BC31-A0D4306002F4}" srcOrd="0" destOrd="0" presId="urn:microsoft.com/office/officeart/2005/8/layout/vList5"/>
    <dgm:cxn modelId="{8AE966B4-35AF-472C-9EC9-9C3890F069B2}" type="presParOf" srcId="{4F29ADD9-FC8E-400E-BC31-A0D4306002F4}" destId="{AD305178-A0B0-4BED-81D4-7B8FDD42500A}" srcOrd="0" destOrd="0" presId="urn:microsoft.com/office/officeart/2005/8/layout/vList5"/>
    <dgm:cxn modelId="{F437F590-A7CD-42A8-ADA5-6B62E6540EA7}" type="presParOf" srcId="{4F29ADD9-FC8E-400E-BC31-A0D4306002F4}" destId="{3DF6C986-14B6-4A62-9104-2180E35A398E}" srcOrd="1" destOrd="0" presId="urn:microsoft.com/office/officeart/2005/8/layout/vList5"/>
    <dgm:cxn modelId="{4542443D-517A-41DF-B098-44A939876757}" type="presParOf" srcId="{0FA1DE34-86AC-4BAB-A432-A6A40BFF8080}" destId="{2E121039-69CA-462C-9262-9A56587B5B8F}" srcOrd="1" destOrd="0" presId="urn:microsoft.com/office/officeart/2005/8/layout/vList5"/>
    <dgm:cxn modelId="{FDD123E9-CE5C-4CE7-9DAE-8480726D3BE1}" type="presParOf" srcId="{0FA1DE34-86AC-4BAB-A432-A6A40BFF8080}" destId="{4142A1DA-6A1E-4F2B-8BB5-E3EE3779B96F}" srcOrd="2" destOrd="0" presId="urn:microsoft.com/office/officeart/2005/8/layout/vList5"/>
    <dgm:cxn modelId="{10547E12-3FB4-4BBC-9835-CBCC8ECCA6EC}" type="presParOf" srcId="{4142A1DA-6A1E-4F2B-8BB5-E3EE3779B96F}" destId="{50C060FD-25BA-4CC2-945C-7CACFCE5DEE2}" srcOrd="0" destOrd="0" presId="urn:microsoft.com/office/officeart/2005/8/layout/vList5"/>
    <dgm:cxn modelId="{6DB524A9-5268-4C95-8681-903A46671FF2}" type="presParOf" srcId="{4142A1DA-6A1E-4F2B-8BB5-E3EE3779B96F}" destId="{078A3D63-C7B0-488B-934C-EE6FEE811208}" srcOrd="1" destOrd="0" presId="urn:microsoft.com/office/officeart/2005/8/layout/vList5"/>
    <dgm:cxn modelId="{06E526F9-62C1-4912-9F0A-DE43F7359DC6}" type="presParOf" srcId="{0FA1DE34-86AC-4BAB-A432-A6A40BFF8080}" destId="{4E04D397-ADD5-4142-8527-242FC5D82229}" srcOrd="3" destOrd="0" presId="urn:microsoft.com/office/officeart/2005/8/layout/vList5"/>
    <dgm:cxn modelId="{92B6364A-3435-47E4-AC38-35A3FC6F6454}" type="presParOf" srcId="{0FA1DE34-86AC-4BAB-A432-A6A40BFF8080}" destId="{61702ED7-2AB9-4610-92A2-51033D76E124}" srcOrd="4" destOrd="0" presId="urn:microsoft.com/office/officeart/2005/8/layout/vList5"/>
    <dgm:cxn modelId="{50469740-9B05-4172-9008-2590C70D4163}" type="presParOf" srcId="{61702ED7-2AB9-4610-92A2-51033D76E124}" destId="{F20BAE45-457E-48B0-8D4D-6BFB0980077C}" srcOrd="0" destOrd="0" presId="urn:microsoft.com/office/officeart/2005/8/layout/vList5"/>
    <dgm:cxn modelId="{B0DB7813-FD28-4D0A-8CD5-7097A9D322A1}" type="presParOf" srcId="{61702ED7-2AB9-4610-92A2-51033D76E124}" destId="{C1FC3522-38AD-4DFF-99D9-A3986520AC09}" srcOrd="1" destOrd="0" presId="urn:microsoft.com/office/officeart/2005/8/layout/vList5"/>
    <dgm:cxn modelId="{E1777685-F07C-42FA-A176-E3FD93C68276}" type="presParOf" srcId="{0FA1DE34-86AC-4BAB-A432-A6A40BFF8080}" destId="{E9DB37A5-0245-4244-829B-9549821A7ED4}" srcOrd="5" destOrd="0" presId="urn:microsoft.com/office/officeart/2005/8/layout/vList5"/>
    <dgm:cxn modelId="{8DEFDB4D-0FF9-4841-99F4-B03224CAF3D9}" type="presParOf" srcId="{0FA1DE34-86AC-4BAB-A432-A6A40BFF8080}" destId="{E2DF9CF1-15E8-44C4-ACE8-45E366B77DBF}" srcOrd="6" destOrd="0" presId="urn:microsoft.com/office/officeart/2005/8/layout/vList5"/>
    <dgm:cxn modelId="{779BB9DF-5E6C-4510-AF96-4E942B88062E}" type="presParOf" srcId="{E2DF9CF1-15E8-44C4-ACE8-45E366B77DBF}" destId="{B49F3F13-2BA2-4CF3-9B24-93FF5D424AD3}" srcOrd="0" destOrd="0" presId="urn:microsoft.com/office/officeart/2005/8/layout/vList5"/>
    <dgm:cxn modelId="{A33224FC-0734-4499-9C0D-139B672B1373}" type="presParOf" srcId="{E2DF9CF1-15E8-44C4-ACE8-45E366B77DBF}" destId="{BCB493C7-3A9C-4171-B1E2-03FD6D239304}" srcOrd="1" destOrd="0" presId="urn:microsoft.com/office/officeart/2005/8/layout/vList5"/>
    <dgm:cxn modelId="{870A66C0-0236-4E20-961D-AE3C13DC3579}" type="presParOf" srcId="{0FA1DE34-86AC-4BAB-A432-A6A40BFF8080}" destId="{AA687A10-DF64-4F60-9A74-026620C28D4A}" srcOrd="7" destOrd="0" presId="urn:microsoft.com/office/officeart/2005/8/layout/vList5"/>
    <dgm:cxn modelId="{504A4298-E026-46A6-A40A-61C0DF472B53}" type="presParOf" srcId="{0FA1DE34-86AC-4BAB-A432-A6A40BFF8080}" destId="{71021BA3-C44F-49DF-86E1-AC9E67D23EFD}" srcOrd="8" destOrd="0" presId="urn:microsoft.com/office/officeart/2005/8/layout/vList5"/>
    <dgm:cxn modelId="{A0D5675E-A614-4CCE-9EB0-27B6B7A3E95B}" type="presParOf" srcId="{71021BA3-C44F-49DF-86E1-AC9E67D23EFD}" destId="{462CF35E-B526-444B-8EA1-FB4B91A54B39}" srcOrd="0" destOrd="0" presId="urn:microsoft.com/office/officeart/2005/8/layout/vList5"/>
    <dgm:cxn modelId="{2FEDF2B3-6FF5-41E6-AFE0-0FC969AF4715}" type="presParOf" srcId="{71021BA3-C44F-49DF-86E1-AC9E67D23EFD}" destId="{A709DE1F-90DE-4BFC-B973-701270F460E8}" srcOrd="1" destOrd="0" presId="urn:microsoft.com/office/officeart/2005/8/layout/vList5"/>
    <dgm:cxn modelId="{113AAFAB-4736-469E-955A-644FE1DBC4C5}" type="presParOf" srcId="{0FA1DE34-86AC-4BAB-A432-A6A40BFF8080}" destId="{A04DD3E9-8802-4490-A2FE-B114502E14F2}" srcOrd="9" destOrd="0" presId="urn:microsoft.com/office/officeart/2005/8/layout/vList5"/>
    <dgm:cxn modelId="{915DA419-A810-4DD2-AC42-8AC1CC926B55}" type="presParOf" srcId="{0FA1DE34-86AC-4BAB-A432-A6A40BFF8080}" destId="{569591A5-D0B5-4A04-9847-0D39C49153C9}" srcOrd="10" destOrd="0" presId="urn:microsoft.com/office/officeart/2005/8/layout/vList5"/>
    <dgm:cxn modelId="{3D5A91B4-CF02-4745-9FBF-6D4A9DFC58AD}" type="presParOf" srcId="{569591A5-D0B5-4A04-9847-0D39C49153C9}" destId="{CDD0BD14-AF13-4004-9B21-2CB07B03F310}" srcOrd="0" destOrd="0" presId="urn:microsoft.com/office/officeart/2005/8/layout/vList5"/>
    <dgm:cxn modelId="{9EDE6305-1346-406E-823B-FBEFAB46A5A6}" type="presParOf" srcId="{569591A5-D0B5-4A04-9847-0D39C49153C9}" destId="{BEEF4AB9-3306-4139-89A3-A88B87939E7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F6C986-14B6-4A62-9104-2180E35A398E}">
      <dsp:nvSpPr>
        <dsp:cNvPr id="0" name=""/>
        <dsp:cNvSpPr/>
      </dsp:nvSpPr>
      <dsp:spPr>
        <a:xfrm rot="5400000">
          <a:off x="3299786" y="-1762526"/>
          <a:ext cx="617201" cy="4299205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1" kern="1200" dirty="0" smtClean="0">
              <a:latin typeface="標楷體" pitchFamily="65" charset="-120"/>
              <a:ea typeface="標楷體" pitchFamily="65" charset="-120"/>
            </a:rPr>
            <a:t>全程計畫內容 </a:t>
          </a:r>
          <a:endParaRPr lang="zh-TW" altLang="en-US" sz="2400" b="1" kern="1200" dirty="0">
            <a:latin typeface="標楷體" pitchFamily="65" charset="-120"/>
            <a:ea typeface="標楷體" pitchFamily="65" charset="-120"/>
          </a:endParaRPr>
        </a:p>
      </dsp:txBody>
      <dsp:txXfrm rot="-5400000">
        <a:off x="1458785" y="108604"/>
        <a:ext cx="4269076" cy="556943"/>
      </dsp:txXfrm>
    </dsp:sp>
    <dsp:sp modelId="{AD305178-A0B0-4BED-81D4-7B8FDD42500A}">
      <dsp:nvSpPr>
        <dsp:cNvPr id="0" name=""/>
        <dsp:cNvSpPr/>
      </dsp:nvSpPr>
      <dsp:spPr>
        <a:xfrm>
          <a:off x="501413" y="1325"/>
          <a:ext cx="957370" cy="771501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標楷體" pitchFamily="65" charset="-120"/>
              <a:ea typeface="標楷體" pitchFamily="65" charset="-120"/>
            </a:rPr>
            <a:t>一</a:t>
          </a:r>
          <a:endParaRPr lang="zh-TW" altLang="en-US" sz="24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539075" y="38987"/>
        <a:ext cx="882046" cy="696177"/>
      </dsp:txXfrm>
    </dsp:sp>
    <dsp:sp modelId="{078A3D63-C7B0-488B-934C-EE6FEE811208}">
      <dsp:nvSpPr>
        <dsp:cNvPr id="0" name=""/>
        <dsp:cNvSpPr/>
      </dsp:nvSpPr>
      <dsp:spPr>
        <a:xfrm rot="5400000">
          <a:off x="3301550" y="-954213"/>
          <a:ext cx="617201" cy="4302733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1" kern="1200" dirty="0" smtClean="0">
              <a:latin typeface="標楷體" pitchFamily="65" charset="-120"/>
              <a:ea typeface="標楷體" pitchFamily="65" charset="-120"/>
            </a:rPr>
            <a:t>年度計畫內容</a:t>
          </a:r>
          <a:endParaRPr lang="zh-TW" altLang="en-US" sz="2400" b="1" kern="1200" dirty="0">
            <a:latin typeface="標楷體" pitchFamily="65" charset="-120"/>
            <a:ea typeface="標楷體" pitchFamily="65" charset="-120"/>
          </a:endParaRPr>
        </a:p>
      </dsp:txBody>
      <dsp:txXfrm rot="-5400000">
        <a:off x="1458785" y="918681"/>
        <a:ext cx="4272604" cy="556943"/>
      </dsp:txXfrm>
    </dsp:sp>
    <dsp:sp modelId="{50C060FD-25BA-4CC2-945C-7CACFCE5DEE2}">
      <dsp:nvSpPr>
        <dsp:cNvPr id="0" name=""/>
        <dsp:cNvSpPr/>
      </dsp:nvSpPr>
      <dsp:spPr>
        <a:xfrm>
          <a:off x="501413" y="811401"/>
          <a:ext cx="957370" cy="771501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8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標楷體" pitchFamily="65" charset="-120"/>
              <a:ea typeface="標楷體" pitchFamily="65" charset="-120"/>
            </a:rPr>
            <a:t>二</a:t>
          </a:r>
          <a:endParaRPr lang="zh-TW" altLang="en-US" sz="24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539075" y="849063"/>
        <a:ext cx="882046" cy="696177"/>
      </dsp:txXfrm>
    </dsp:sp>
    <dsp:sp modelId="{C1FC3522-38AD-4DFF-99D9-A3986520AC09}">
      <dsp:nvSpPr>
        <dsp:cNvPr id="0" name=""/>
        <dsp:cNvSpPr/>
      </dsp:nvSpPr>
      <dsp:spPr>
        <a:xfrm rot="5400000">
          <a:off x="3294065" y="-133446"/>
          <a:ext cx="617201" cy="4304497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zh-TW" altLang="en-US" sz="2400" b="1" kern="1200" smtClean="0">
              <a:latin typeface="標楷體" pitchFamily="65" charset="-120"/>
              <a:ea typeface="標楷體" pitchFamily="65" charset="-120"/>
            </a:rPr>
            <a:t>專案團隊分工組成</a:t>
          </a:r>
          <a:endParaRPr lang="zh-TW" altLang="en-US" sz="2400" b="1" kern="1200" dirty="0" smtClean="0">
            <a:latin typeface="標楷體" pitchFamily="65" charset="-120"/>
            <a:ea typeface="標楷體" pitchFamily="65" charset="-120"/>
          </a:endParaRPr>
        </a:p>
      </dsp:txBody>
      <dsp:txXfrm rot="-5400000">
        <a:off x="1450418" y="1740330"/>
        <a:ext cx="4274368" cy="556943"/>
      </dsp:txXfrm>
    </dsp:sp>
    <dsp:sp modelId="{F20BAE45-457E-48B0-8D4D-6BFB0980077C}">
      <dsp:nvSpPr>
        <dsp:cNvPr id="0" name=""/>
        <dsp:cNvSpPr/>
      </dsp:nvSpPr>
      <dsp:spPr>
        <a:xfrm>
          <a:off x="501413" y="1621478"/>
          <a:ext cx="957370" cy="771501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16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標楷體" pitchFamily="65" charset="-120"/>
              <a:ea typeface="標楷體" pitchFamily="65" charset="-120"/>
            </a:rPr>
            <a:t>三</a:t>
          </a:r>
          <a:endParaRPr lang="zh-TW" altLang="en-US" sz="24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539075" y="1659140"/>
        <a:ext cx="882046" cy="696177"/>
      </dsp:txXfrm>
    </dsp:sp>
    <dsp:sp modelId="{BCB493C7-3A9C-4171-B1E2-03FD6D239304}">
      <dsp:nvSpPr>
        <dsp:cNvPr id="0" name=""/>
        <dsp:cNvSpPr/>
      </dsp:nvSpPr>
      <dsp:spPr>
        <a:xfrm rot="5400000">
          <a:off x="3302432" y="665057"/>
          <a:ext cx="617201" cy="4304497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zh-TW" altLang="en-US" sz="2400" b="1" kern="1200" smtClean="0">
              <a:latin typeface="標楷體" pitchFamily="65" charset="-120"/>
              <a:ea typeface="標楷體" pitchFamily="65" charset="-120"/>
            </a:rPr>
            <a:t>預期產出及效益</a:t>
          </a:r>
          <a:endParaRPr lang="zh-TW" altLang="en-US" sz="2400" b="1" kern="1200" dirty="0" smtClean="0">
            <a:latin typeface="標楷體" pitchFamily="65" charset="-120"/>
            <a:ea typeface="標楷體" pitchFamily="65" charset="-120"/>
          </a:endParaRPr>
        </a:p>
      </dsp:txBody>
      <dsp:txXfrm rot="-5400000">
        <a:off x="1458785" y="2538834"/>
        <a:ext cx="4274368" cy="556943"/>
      </dsp:txXfrm>
    </dsp:sp>
    <dsp:sp modelId="{B49F3F13-2BA2-4CF3-9B24-93FF5D424AD3}">
      <dsp:nvSpPr>
        <dsp:cNvPr id="0" name=""/>
        <dsp:cNvSpPr/>
      </dsp:nvSpPr>
      <dsp:spPr>
        <a:xfrm>
          <a:off x="501413" y="2431555"/>
          <a:ext cx="957370" cy="771501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24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標楷體" pitchFamily="65" charset="-120"/>
              <a:ea typeface="標楷體" pitchFamily="65" charset="-120"/>
            </a:rPr>
            <a:t>四</a:t>
          </a:r>
          <a:endParaRPr lang="zh-TW" altLang="en-US" sz="24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539075" y="2469217"/>
        <a:ext cx="882046" cy="696177"/>
      </dsp:txXfrm>
    </dsp:sp>
    <dsp:sp modelId="{A709DE1F-90DE-4BFC-B973-701270F460E8}">
      <dsp:nvSpPr>
        <dsp:cNvPr id="0" name=""/>
        <dsp:cNvSpPr/>
      </dsp:nvSpPr>
      <dsp:spPr>
        <a:xfrm rot="5400000">
          <a:off x="3302432" y="1475134"/>
          <a:ext cx="617201" cy="4304497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zh-TW" altLang="en-US" sz="2400" b="1" kern="1200" smtClean="0">
              <a:latin typeface="標楷體" pitchFamily="65" charset="-120"/>
              <a:ea typeface="標楷體" pitchFamily="65" charset="-120"/>
            </a:rPr>
            <a:t>預定進度與查核點</a:t>
          </a:r>
          <a:endParaRPr lang="zh-TW" altLang="en-US" sz="2400" b="1" kern="1200" dirty="0">
            <a:latin typeface="標楷體" pitchFamily="65" charset="-120"/>
            <a:ea typeface="標楷體" pitchFamily="65" charset="-120"/>
          </a:endParaRPr>
        </a:p>
      </dsp:txBody>
      <dsp:txXfrm rot="-5400000">
        <a:off x="1458785" y="3348911"/>
        <a:ext cx="4274368" cy="556943"/>
      </dsp:txXfrm>
    </dsp:sp>
    <dsp:sp modelId="{462CF35E-B526-444B-8EA1-FB4B91A54B39}">
      <dsp:nvSpPr>
        <dsp:cNvPr id="0" name=""/>
        <dsp:cNvSpPr/>
      </dsp:nvSpPr>
      <dsp:spPr>
        <a:xfrm>
          <a:off x="501413" y="3241632"/>
          <a:ext cx="957370" cy="771501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32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標楷體" pitchFamily="65" charset="-120"/>
              <a:ea typeface="標楷體" pitchFamily="65" charset="-120"/>
            </a:rPr>
            <a:t>五</a:t>
          </a:r>
          <a:endParaRPr lang="zh-TW" altLang="en-US" sz="24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539075" y="3279294"/>
        <a:ext cx="882046" cy="696177"/>
      </dsp:txXfrm>
    </dsp:sp>
    <dsp:sp modelId="{BEEF4AB9-3306-4139-89A3-A88B87939E75}">
      <dsp:nvSpPr>
        <dsp:cNvPr id="0" name=""/>
        <dsp:cNvSpPr/>
      </dsp:nvSpPr>
      <dsp:spPr>
        <a:xfrm rot="5400000">
          <a:off x="3302432" y="2285211"/>
          <a:ext cx="617201" cy="4304497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marR="0" lvl="1" indent="-228600" algn="l" defTabSz="10668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Char char="••"/>
            <a:tabLst/>
            <a:defRPr/>
          </a:pPr>
          <a:r>
            <a:rPr lang="zh-TW" altLang="en-US" sz="2400" b="1" kern="1200" dirty="0" smtClean="0">
              <a:latin typeface="標楷體" pitchFamily="65" charset="-120"/>
              <a:ea typeface="標楷體" pitchFamily="65" charset="-120"/>
            </a:rPr>
            <a:t>經費需求</a:t>
          </a:r>
          <a:endParaRPr lang="zh-TW" altLang="en-US" sz="2400" b="1" kern="1200" dirty="0">
            <a:latin typeface="標楷體" pitchFamily="65" charset="-120"/>
            <a:ea typeface="標楷體" pitchFamily="65" charset="-120"/>
          </a:endParaRPr>
        </a:p>
      </dsp:txBody>
      <dsp:txXfrm rot="-5400000">
        <a:off x="1458785" y="4158988"/>
        <a:ext cx="4274368" cy="556943"/>
      </dsp:txXfrm>
    </dsp:sp>
    <dsp:sp modelId="{CDD0BD14-AF13-4004-9B21-2CB07B03F310}">
      <dsp:nvSpPr>
        <dsp:cNvPr id="0" name=""/>
        <dsp:cNvSpPr/>
      </dsp:nvSpPr>
      <dsp:spPr>
        <a:xfrm>
          <a:off x="501413" y="4051709"/>
          <a:ext cx="957370" cy="771501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標楷體" pitchFamily="65" charset="-120"/>
              <a:ea typeface="標楷體" pitchFamily="65" charset="-120"/>
            </a:rPr>
            <a:t>六</a:t>
          </a:r>
          <a:endParaRPr lang="zh-TW" altLang="en-US" sz="24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539075" y="4089371"/>
        <a:ext cx="882046" cy="6961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12" tIns="45656" rIns="91312" bIns="45656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7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12" tIns="45656" rIns="91312" bIns="4565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8F85165-587F-43D5-9BDA-016870AC9705}" type="datetimeFigureOut">
              <a:rPr lang="zh-TW" altLang="en-US"/>
              <a:pPr>
                <a:defRPr/>
              </a:pPr>
              <a:t>2016/4/8</a:t>
            </a:fld>
            <a:endParaRPr lang="en-US" altLang="zh-TW"/>
          </a:p>
        </p:txBody>
      </p:sp>
      <p:sp>
        <p:nvSpPr>
          <p:cNvPr id="798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12" tIns="45656" rIns="91312" bIns="45656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98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7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12" tIns="45656" rIns="91312" bIns="4565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19C36C8-EC1C-4175-9370-B5FD21D64DA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176553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1277" y="0"/>
            <a:ext cx="2944813" cy="496888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CE7783D-DF85-401A-9327-26B5CE3CBAF5}" type="datetimeFigureOut">
              <a:rPr lang="zh-TW" altLang="en-US"/>
              <a:pPr>
                <a:defRPr/>
              </a:pPr>
              <a:t>2016/4/8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12" tIns="45656" rIns="91312" bIns="45656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14876"/>
            <a:ext cx="5438775" cy="4467225"/>
          </a:xfrm>
          <a:prstGeom prst="rect">
            <a:avLst/>
          </a:prstGeom>
        </p:spPr>
        <p:txBody>
          <a:bodyPr vert="horz" lIns="91312" tIns="45656" rIns="91312" bIns="45656" rtlCol="0">
            <a:normAutofit/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4813" cy="496887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1277" y="9428163"/>
            <a:ext cx="2944813" cy="496887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C570BC5-A60C-4994-AB3B-7C40B41B413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51271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570BC5-A60C-4994-AB3B-7C40B41B413F}" type="slidenum">
              <a:rPr lang="zh-TW" altLang="en-US" smtClean="0"/>
              <a:pPr>
                <a:defRPr/>
              </a:pPr>
              <a:t>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570BC5-A60C-4994-AB3B-7C40B41B413F}" type="slidenum">
              <a:rPr lang="zh-TW" altLang="en-US" smtClean="0"/>
              <a:pPr>
                <a:defRPr/>
              </a:pPr>
              <a:t>10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570BC5-A60C-4994-AB3B-7C40B41B413F}" type="slidenum">
              <a:rPr lang="zh-TW" altLang="en-US" smtClean="0"/>
              <a:pPr>
                <a:defRPr/>
              </a:pPr>
              <a:t>11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570BC5-A60C-4994-AB3B-7C40B41B413F}" type="slidenum">
              <a:rPr lang="zh-TW" altLang="en-US" smtClean="0"/>
              <a:pPr>
                <a:defRPr/>
              </a:pPr>
              <a:t>12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570BC5-A60C-4994-AB3B-7C40B41B413F}" type="slidenum">
              <a:rPr lang="zh-TW" altLang="en-US" smtClean="0"/>
              <a:pPr>
                <a:defRPr/>
              </a:pPr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570BC5-A60C-4994-AB3B-7C40B41B413F}" type="slidenum">
              <a:rPr lang="zh-TW" altLang="en-US" smtClean="0"/>
              <a:pPr>
                <a:defRPr/>
              </a:pPr>
              <a:t>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570BC5-A60C-4994-AB3B-7C40B41B413F}" type="slidenum">
              <a:rPr lang="zh-TW" altLang="en-US" smtClean="0"/>
              <a:pPr>
                <a:defRPr/>
              </a:pPr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投影片圖像版面配置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457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570BC5-A60C-4994-AB3B-7C40B41B413F}" type="slidenum">
              <a:rPr lang="zh-TW" altLang="en-US" smtClean="0"/>
              <a:pPr>
                <a:defRPr/>
              </a:pPr>
              <a:t>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570BC5-A60C-4994-AB3B-7C40B41B413F}" type="slidenum">
              <a:rPr lang="zh-TW" altLang="en-US" smtClean="0"/>
              <a:pPr>
                <a:defRPr/>
              </a:pPr>
              <a:t>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570BC5-A60C-4994-AB3B-7C40B41B413F}" type="slidenum">
              <a:rPr lang="zh-TW" altLang="en-US" smtClean="0"/>
              <a:pPr>
                <a:defRPr/>
              </a:pPr>
              <a:t>8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570BC5-A60C-4994-AB3B-7C40B41B413F}" type="slidenum">
              <a:rPr lang="zh-TW" altLang="en-US" smtClean="0"/>
              <a:pPr>
                <a:defRPr/>
              </a:pPr>
              <a:t>9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AB5971-A630-4595-9C47-86EB5359A9B4}" type="datetimeFigureOut">
              <a:rPr lang="zh-TW" altLang="en-US"/>
              <a:pPr>
                <a:defRPr/>
              </a:pPr>
              <a:t>2016/4/8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pic>
        <p:nvPicPr>
          <p:cNvPr id="6" name="圖片 5" descr="圖片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42844" y="-24"/>
            <a:ext cx="8786874" cy="7143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97419E-E9E7-4195-849C-D475B2FDBE29}" type="datetimeFigureOut">
              <a:rPr lang="zh-TW" altLang="en-US"/>
              <a:pPr>
                <a:defRPr/>
              </a:pPr>
              <a:t>2016/4/8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8FB66-6813-415E-9B99-166D8750204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pic>
        <p:nvPicPr>
          <p:cNvPr id="15" name="圖片 14" descr="圖片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42844" y="-24"/>
            <a:ext cx="8786874" cy="7143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B8B32E-D6F8-4151-A832-E364C98BCBBB}" type="datetimeFigureOut">
              <a:rPr lang="zh-TW" altLang="en-US"/>
              <a:pPr>
                <a:defRPr/>
              </a:pPr>
              <a:t>2016/4/8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D0F30-A6DE-4316-9201-6D58B72E6F4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pic>
        <p:nvPicPr>
          <p:cNvPr id="18" name="圖片 17" descr="圖片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42844" y="-24"/>
            <a:ext cx="8786874" cy="7143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C3587C-7A2A-4BEE-AB70-4CBFEFED8384}" type="datetimeFigureOut">
              <a:rPr lang="zh-TW" altLang="en-US"/>
              <a:pPr>
                <a:defRPr/>
              </a:pPr>
              <a:t>2016/4/8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A769E5-5491-4D70-8457-AE1EECB4ECB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pic>
        <p:nvPicPr>
          <p:cNvPr id="17" name="圖片 16" descr="圖片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42844" y="-24"/>
            <a:ext cx="8786874" cy="7143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58FF1E-4A0D-48D2-8F53-BAF228117E0C}" type="datetimeFigureOut">
              <a:rPr lang="zh-TW" altLang="en-US"/>
              <a:pPr>
                <a:defRPr/>
              </a:pPr>
              <a:t>2016/4/8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3966D5-5774-421B-8CB3-A87B7833C86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pic>
        <p:nvPicPr>
          <p:cNvPr id="17" name="圖片 16" descr="圖片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42844" y="-24"/>
            <a:ext cx="8786874" cy="7143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0E54C2-A164-41E3-8882-11D7757459CF}" type="datetimeFigureOut">
              <a:rPr lang="zh-TW" altLang="en-US"/>
              <a:pPr>
                <a:defRPr/>
              </a:pPr>
              <a:t>2016/4/8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DE6B9E-A8C4-43F9-8FAC-FA55BA34F1E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pic>
        <p:nvPicPr>
          <p:cNvPr id="18" name="圖片 17" descr="圖片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42844" y="-24"/>
            <a:ext cx="8786874" cy="7143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6"/>
          <p:cNvSpPr txBox="1">
            <a:spLocks noChangeArrowheads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>
            <a:lvl1pPr algn="r">
              <a:defRPr sz="1400">
                <a:latin typeface="Arial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BA1E2C09-BC9E-48A4-AD37-856FAD2CD75B}" type="slidenum">
              <a:rPr kumimoji="0" lang="en-US" altLang="zh-TW" smtClean="0"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 dirty="0">
              <a:ea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85" r:id="rId1"/>
    <p:sldLayoutId id="2147484453" r:id="rId2"/>
    <p:sldLayoutId id="2147484455" r:id="rId3"/>
    <p:sldLayoutId id="2147484457" r:id="rId4"/>
    <p:sldLayoutId id="2147484458" r:id="rId5"/>
    <p:sldLayoutId id="2147484459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0" y="6381328"/>
            <a:ext cx="9180512" cy="504056"/>
          </a:xfrm>
          <a:prstGeom prst="rect">
            <a:avLst/>
          </a:prstGeom>
        </p:spPr>
        <p:txBody>
          <a:bodyPr/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標楷體" pitchFamily="65" charset="-120"/>
                <a:cs typeface="Arial" pitchFamily="34" charset="0"/>
              </a:rPr>
              <a:t>中華民國  </a:t>
            </a:r>
            <a:r>
              <a:rPr kumimoji="0" lang="en-US" altLang="zh-TW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標楷體" pitchFamily="65" charset="-120"/>
                <a:cs typeface="Arial" pitchFamily="34" charset="0"/>
              </a:rPr>
              <a:t>105</a:t>
            </a:r>
            <a:r>
              <a:rPr kumimoji="0" lang="zh-TW" altLang="en-US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標楷體" pitchFamily="65" charset="-120"/>
                <a:cs typeface="Arial" pitchFamily="34" charset="0"/>
              </a:rPr>
              <a:t> 年 </a:t>
            </a:r>
            <a:r>
              <a:rPr kumimoji="0" lang="en-US" altLang="zh-TW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標楷體" pitchFamily="65" charset="-120"/>
                <a:cs typeface="Arial" pitchFamily="34" charset="0"/>
              </a:rPr>
              <a:t>  </a:t>
            </a:r>
            <a:r>
              <a:rPr kumimoji="0" lang="zh-TW" altLang="en-US" sz="2000" b="1" dirty="0" smtClean="0">
                <a:ea typeface="標楷體" pitchFamily="65" charset="-120"/>
                <a:cs typeface="Arial" pitchFamily="34" charset="0"/>
              </a:rPr>
              <a:t>○</a:t>
            </a:r>
            <a:r>
              <a:rPr kumimoji="0" lang="en-US" altLang="zh-TW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標楷體" pitchFamily="65" charset="-120"/>
                <a:cs typeface="Arial" pitchFamily="34" charset="0"/>
              </a:rPr>
              <a:t>  </a:t>
            </a:r>
            <a:r>
              <a:rPr kumimoji="0" lang="zh-TW" altLang="en-US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標楷體" pitchFamily="65" charset="-120"/>
                <a:cs typeface="Arial" pitchFamily="34" charset="0"/>
              </a:rPr>
              <a:t>月</a:t>
            </a:r>
            <a:r>
              <a:rPr kumimoji="0" lang="en-US" altLang="zh-TW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標楷體" pitchFamily="65" charset="-120"/>
                <a:cs typeface="Arial" pitchFamily="34" charset="0"/>
              </a:rPr>
              <a:t>  </a:t>
            </a:r>
            <a:r>
              <a:rPr kumimoji="0" lang="zh-TW" altLang="en-US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標楷體" pitchFamily="65" charset="-120"/>
                <a:cs typeface="Arial" pitchFamily="34" charset="0"/>
              </a:rPr>
              <a:t>○</a:t>
            </a:r>
            <a:r>
              <a:rPr kumimoji="0" lang="en-US" altLang="zh-TW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標楷體" pitchFamily="65" charset="-120"/>
                <a:cs typeface="Arial" pitchFamily="34" charset="0"/>
              </a:rPr>
              <a:t>  </a:t>
            </a:r>
            <a:r>
              <a:rPr kumimoji="0" lang="zh-TW" altLang="en-US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標楷體" pitchFamily="65" charset="-120"/>
                <a:cs typeface="Arial" pitchFamily="34" charset="0"/>
              </a:rPr>
              <a:t>日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785786" y="3332995"/>
            <a:ext cx="7858180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kumimoji="0" lang="zh-TW" altLang="en-US" sz="2200" b="1" dirty="0" smtClean="0">
                <a:ea typeface="標楷體" pitchFamily="65" charset="-120"/>
                <a:cs typeface="Arial" pitchFamily="34" charset="0"/>
              </a:rPr>
              <a:t>學校</a:t>
            </a:r>
            <a:r>
              <a:rPr kumimoji="0" lang="en-US" altLang="zh-TW" sz="2200" b="1" dirty="0" smtClean="0">
                <a:ea typeface="標楷體" pitchFamily="65" charset="-120"/>
                <a:cs typeface="Arial" pitchFamily="34" charset="0"/>
              </a:rPr>
              <a:t>/</a:t>
            </a:r>
            <a:r>
              <a:rPr kumimoji="0" lang="zh-TW" altLang="en-US" sz="2200" b="1" dirty="0" smtClean="0">
                <a:ea typeface="標楷體" pitchFamily="65" charset="-120"/>
                <a:cs typeface="Arial" pitchFamily="34" charset="0"/>
              </a:rPr>
              <a:t>單位</a:t>
            </a:r>
            <a:r>
              <a:rPr kumimoji="0" lang="zh-TW" altLang="en-US" sz="2200" b="1" dirty="0">
                <a:ea typeface="標楷體" pitchFamily="65" charset="-120"/>
                <a:cs typeface="Arial" pitchFamily="34" charset="0"/>
              </a:rPr>
              <a:t>：</a:t>
            </a:r>
            <a:endParaRPr kumimoji="0" lang="en-US" altLang="zh-TW" sz="2200" b="1" dirty="0">
              <a:ea typeface="標楷體" pitchFamily="65" charset="-120"/>
              <a:cs typeface="Arial" pitchFamily="34" charset="0"/>
            </a:endParaRPr>
          </a:p>
          <a:p>
            <a:pPr>
              <a:spcBef>
                <a:spcPts val="600"/>
              </a:spcBef>
            </a:pPr>
            <a:r>
              <a:rPr kumimoji="0" lang="zh-TW" altLang="en-US" sz="2200" b="1" dirty="0" smtClean="0">
                <a:ea typeface="標楷體" pitchFamily="65" charset="-120"/>
                <a:cs typeface="Arial" pitchFamily="34" charset="0"/>
              </a:rPr>
              <a:t>園區分區：</a:t>
            </a:r>
            <a:endParaRPr kumimoji="0" lang="en-US" altLang="zh-TW" sz="2200" b="1" dirty="0">
              <a:ea typeface="標楷體" pitchFamily="65" charset="-120"/>
              <a:cs typeface="Arial" pitchFamily="34" charset="0"/>
            </a:endParaRPr>
          </a:p>
          <a:p>
            <a:pPr>
              <a:spcBef>
                <a:spcPts val="600"/>
              </a:spcBef>
            </a:pPr>
            <a:r>
              <a:rPr kumimoji="0" lang="zh-TW" altLang="en-US" sz="2200" b="1" dirty="0">
                <a:ea typeface="標楷體" pitchFamily="65" charset="-120"/>
                <a:cs typeface="Arial" pitchFamily="34" charset="0"/>
              </a:rPr>
              <a:t>計畫主持人</a:t>
            </a:r>
            <a:r>
              <a:rPr kumimoji="0" lang="zh-TW" altLang="en-US" sz="2200" b="1" dirty="0" smtClean="0">
                <a:ea typeface="標楷體" pitchFamily="65" charset="-120"/>
                <a:cs typeface="Arial" pitchFamily="34" charset="0"/>
              </a:rPr>
              <a:t>：</a:t>
            </a:r>
            <a:endParaRPr kumimoji="0" lang="en-US" altLang="zh-TW" sz="2200" b="1" dirty="0" smtClean="0">
              <a:ea typeface="標楷體" pitchFamily="65" charset="-120"/>
              <a:cs typeface="Arial" pitchFamily="34" charset="0"/>
            </a:endParaRPr>
          </a:p>
          <a:p>
            <a:pPr>
              <a:spcBef>
                <a:spcPts val="600"/>
              </a:spcBef>
            </a:pPr>
            <a:r>
              <a:rPr kumimoji="0" lang="zh-TW" altLang="en-US" sz="2200" b="1" dirty="0" smtClean="0">
                <a:ea typeface="標楷體" pitchFamily="65" charset="-120"/>
                <a:cs typeface="Arial" pitchFamily="34" charset="0"/>
              </a:rPr>
              <a:t>報告者／職稱：</a:t>
            </a:r>
            <a:endParaRPr kumimoji="0" lang="en-US" altLang="zh-TW" sz="2200" b="1" dirty="0" smtClean="0">
              <a:ea typeface="標楷體" pitchFamily="65" charset="-120"/>
              <a:cs typeface="Arial" pitchFamily="34" charset="0"/>
            </a:endParaRPr>
          </a:p>
          <a:p>
            <a:pPr marL="1258888" indent="-1258888">
              <a:spcBef>
                <a:spcPts val="600"/>
              </a:spcBef>
            </a:pPr>
            <a:r>
              <a:rPr kumimoji="0" lang="zh-TW" altLang="en-US" sz="2200" b="1" dirty="0" smtClean="0">
                <a:ea typeface="標楷體" pitchFamily="65" charset="-120"/>
                <a:cs typeface="Arial" pitchFamily="34" charset="0"/>
              </a:rPr>
              <a:t>協助模式：</a:t>
            </a:r>
            <a:r>
              <a:rPr lang="en-US" sz="2200" b="1" dirty="0" smtClean="0">
                <a:latin typeface="標楷體" pitchFamily="65" charset="-120"/>
                <a:ea typeface="標楷體" pitchFamily="65" charset="-120"/>
              </a:rPr>
              <a:t>□</a:t>
            </a:r>
            <a:r>
              <a:rPr lang="zh-TW" altLang="en-US" sz="2200" b="1" dirty="0" smtClean="0">
                <a:ea typeface="標楷體" pitchFamily="65" charset="-120"/>
                <a:cs typeface="Arial" pitchFamily="34" charset="0"/>
              </a:rPr>
              <a:t>模式</a:t>
            </a:r>
            <a:r>
              <a:rPr lang="en-US" altLang="zh-TW" sz="2200" b="1" dirty="0" smtClean="0">
                <a:ea typeface="標楷體" pitchFamily="65" charset="-120"/>
                <a:cs typeface="Arial" pitchFamily="34" charset="0"/>
              </a:rPr>
              <a:t>1(</a:t>
            </a:r>
            <a:r>
              <a:rPr lang="zh-TW" altLang="en-US" sz="2200" b="1" dirty="0" smtClean="0">
                <a:ea typeface="標楷體" pitchFamily="65" charset="-120"/>
                <a:cs typeface="Arial" pitchFamily="34" charset="0"/>
              </a:rPr>
              <a:t>共通協助模式</a:t>
            </a:r>
            <a:r>
              <a:rPr lang="en-US" altLang="zh-TW" sz="2200" b="1" dirty="0" smtClean="0">
                <a:ea typeface="標楷體" pitchFamily="65" charset="-120"/>
                <a:cs typeface="Arial" pitchFamily="34" charset="0"/>
              </a:rPr>
              <a:t>)</a:t>
            </a:r>
            <a:endParaRPr lang="en-US" altLang="zh-TW" sz="2200" b="1" dirty="0" smtClean="0">
              <a:latin typeface="標楷體" pitchFamily="65" charset="-120"/>
              <a:ea typeface="標楷體" pitchFamily="65" charset="-120"/>
            </a:endParaRPr>
          </a:p>
          <a:p>
            <a:pPr marL="1258888" indent="-1258888">
              <a:spcBef>
                <a:spcPts val="600"/>
              </a:spcBef>
            </a:pPr>
            <a:r>
              <a:rPr lang="en-US" altLang="zh-TW" sz="2200" b="1" dirty="0" smtClean="0">
                <a:latin typeface="標楷體" pitchFamily="65" charset="-120"/>
                <a:ea typeface="標楷體" pitchFamily="65" charset="-120"/>
              </a:rPr>
              <a:t>          </a:t>
            </a:r>
            <a:r>
              <a:rPr lang="zh-TW" altLang="en-US" sz="2200" b="1" dirty="0" smtClean="0">
                <a:latin typeface="標楷體" pitchFamily="65" charset="-120"/>
                <a:ea typeface="標楷體" pitchFamily="65" charset="-120"/>
              </a:rPr>
              <a:t>□</a:t>
            </a:r>
            <a:r>
              <a:rPr lang="zh-TW" altLang="en-US" sz="2200" b="1" dirty="0" smtClean="0">
                <a:ea typeface="標楷體" pitchFamily="65" charset="-120"/>
                <a:cs typeface="Arial" pitchFamily="34" charset="0"/>
              </a:rPr>
              <a:t>模式</a:t>
            </a:r>
            <a:r>
              <a:rPr lang="en-US" altLang="zh-TW" sz="2200" b="1" dirty="0" smtClean="0">
                <a:ea typeface="標楷體" pitchFamily="65" charset="-120"/>
                <a:cs typeface="Arial" pitchFamily="34" charset="0"/>
              </a:rPr>
              <a:t>2(</a:t>
            </a:r>
            <a:r>
              <a:rPr lang="zh-TW" altLang="en-US" sz="2200" b="1" dirty="0" smtClean="0">
                <a:ea typeface="標楷體" pitchFamily="65" charset="-120"/>
                <a:cs typeface="Arial" pitchFamily="34" charset="0"/>
              </a:rPr>
              <a:t>重點產業協助模式</a:t>
            </a:r>
            <a:r>
              <a:rPr lang="en-US" altLang="zh-TW" sz="2200" b="1" dirty="0" smtClean="0">
                <a:ea typeface="標楷體" pitchFamily="65" charset="-120"/>
                <a:cs typeface="Arial" pitchFamily="34" charset="0"/>
              </a:rPr>
              <a:t>)</a:t>
            </a:r>
            <a:endParaRPr lang="en-US" altLang="zh-TW" sz="2200" b="1" dirty="0" smtClean="0">
              <a:latin typeface="標楷體" pitchFamily="65" charset="-120"/>
              <a:ea typeface="標楷體" pitchFamily="65" charset="-120"/>
            </a:endParaRPr>
          </a:p>
          <a:p>
            <a:pPr marL="1258888" indent="-1258888">
              <a:spcBef>
                <a:spcPts val="600"/>
              </a:spcBef>
            </a:pPr>
            <a:r>
              <a:rPr lang="en-US" altLang="zh-TW" sz="2200" b="1" dirty="0" smtClean="0">
                <a:latin typeface="標楷體" pitchFamily="65" charset="-120"/>
                <a:ea typeface="標楷體" pitchFamily="65" charset="-120"/>
              </a:rPr>
              <a:t>          </a:t>
            </a:r>
            <a:r>
              <a:rPr lang="zh-TW" altLang="en-US" sz="2200" b="1" dirty="0" smtClean="0">
                <a:latin typeface="標楷體" pitchFamily="65" charset="-120"/>
                <a:ea typeface="標楷體" pitchFamily="65" charset="-120"/>
              </a:rPr>
              <a:t>□</a:t>
            </a:r>
            <a:r>
              <a:rPr lang="zh-TW" altLang="en-US" sz="2200" b="1" dirty="0" smtClean="0">
                <a:ea typeface="標楷體" pitchFamily="65" charset="-120"/>
                <a:cs typeface="Arial" pitchFamily="34" charset="0"/>
              </a:rPr>
              <a:t>模式</a:t>
            </a:r>
            <a:r>
              <a:rPr lang="en-US" altLang="zh-TW" sz="2200" b="1" dirty="0" smtClean="0">
                <a:ea typeface="標楷體" pitchFamily="65" charset="-120"/>
                <a:cs typeface="Arial" pitchFamily="34" charset="0"/>
              </a:rPr>
              <a:t>3(</a:t>
            </a:r>
            <a:r>
              <a:rPr lang="zh-TW" altLang="en-US" sz="2200" b="1" dirty="0" smtClean="0">
                <a:latin typeface="標楷體" pitchFamily="65" charset="-120"/>
                <a:ea typeface="標楷體" pitchFamily="65" charset="-120"/>
              </a:rPr>
              <a:t>學研整合輔導模式</a:t>
            </a:r>
            <a:r>
              <a:rPr lang="en-US" altLang="zh-TW" sz="2200" b="1" dirty="0" smtClean="0">
                <a:ea typeface="標楷體" pitchFamily="65" charset="-120"/>
                <a:cs typeface="Arial" pitchFamily="34" charset="0"/>
              </a:rPr>
              <a:t>)(</a:t>
            </a:r>
            <a:r>
              <a:rPr lang="zh-TW" altLang="en-US" sz="2200" b="1" dirty="0" smtClean="0">
                <a:ea typeface="標楷體" pitchFamily="65" charset="-120"/>
                <a:cs typeface="Arial" pitchFamily="34" charset="0"/>
              </a:rPr>
              <a:t>合作法人單位：</a:t>
            </a:r>
            <a:r>
              <a:rPr lang="en-US" altLang="zh-TW" sz="2200" b="1" dirty="0" smtClean="0">
                <a:ea typeface="標楷體" pitchFamily="65" charset="-120"/>
                <a:cs typeface="Arial" pitchFamily="34" charset="0"/>
              </a:rPr>
              <a:t>_____)</a:t>
            </a:r>
            <a:endParaRPr lang="zh-TW" altLang="en-US" sz="2200" b="1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52400" y="613137"/>
            <a:ext cx="8740080" cy="1159679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pPr algn="ctr">
              <a:lnSpc>
                <a:spcPts val="4000"/>
              </a:lnSpc>
              <a:spcBef>
                <a:spcPts val="0"/>
              </a:spcBef>
              <a:defRPr/>
            </a:pPr>
            <a:r>
              <a:rPr lang="en-US" altLang="zh-TW" sz="3600" b="1" dirty="0" smtClean="0">
                <a:solidFill>
                  <a:srgbClr val="0000CC"/>
                </a:solidFill>
                <a:ea typeface="標楷體" pitchFamily="65" charset="-120"/>
                <a:cs typeface="Arial" pitchFamily="34" charset="0"/>
              </a:rPr>
              <a:t>105</a:t>
            </a:r>
            <a:r>
              <a:rPr lang="zh-TW" altLang="en-US" sz="3600" b="1" dirty="0" smtClean="0">
                <a:solidFill>
                  <a:srgbClr val="0000CC"/>
                </a:solidFill>
                <a:ea typeface="標楷體" pitchFamily="65" charset="-120"/>
                <a:cs typeface="Arial" pitchFamily="34" charset="0"/>
              </a:rPr>
              <a:t>年度</a:t>
            </a:r>
            <a:r>
              <a:rPr lang="zh-TW" altLang="en-US" sz="3600" b="1" dirty="0">
                <a:solidFill>
                  <a:srgbClr val="0000CC"/>
                </a:solidFill>
                <a:ea typeface="標楷體" pitchFamily="65" charset="-120"/>
                <a:cs typeface="Arial" pitchFamily="34" charset="0"/>
              </a:rPr>
              <a:t>產業園區</a:t>
            </a:r>
            <a:r>
              <a:rPr lang="zh-TW" altLang="en-US" sz="3600" b="1" dirty="0" smtClean="0">
                <a:solidFill>
                  <a:srgbClr val="0000CC"/>
                </a:solidFill>
                <a:ea typeface="標楷體" pitchFamily="65" charset="-120"/>
                <a:cs typeface="Arial" pitchFamily="34" charset="0"/>
              </a:rPr>
              <a:t>廠商競爭力推升計畫</a:t>
            </a:r>
            <a:endParaRPr lang="en-US" altLang="zh-TW" sz="3600" b="1" dirty="0">
              <a:solidFill>
                <a:srgbClr val="0000CC"/>
              </a:solidFill>
              <a:ea typeface="標楷體" pitchFamily="65" charset="-120"/>
              <a:cs typeface="Arial" pitchFamily="34" charset="0"/>
            </a:endParaRPr>
          </a:p>
          <a:p>
            <a:pPr algn="ctr">
              <a:lnSpc>
                <a:spcPts val="4000"/>
              </a:lnSpc>
              <a:spcBef>
                <a:spcPts val="0"/>
              </a:spcBef>
              <a:defRPr/>
            </a:pPr>
            <a:r>
              <a:rPr kumimoji="0" lang="zh-TW" altLang="en-US" sz="3200" b="1" kern="0" dirty="0" smtClean="0">
                <a:solidFill>
                  <a:srgbClr val="0000CC"/>
                </a:solidFill>
                <a:ea typeface="標楷體" pitchFamily="65" charset="-120"/>
                <a:cs typeface="Arial" pitchFamily="34" charset="0"/>
              </a:rPr>
              <a:t>產業</a:t>
            </a:r>
            <a:r>
              <a:rPr kumimoji="0" lang="zh-TW" altLang="en-US" sz="3200" b="1" kern="0" dirty="0">
                <a:solidFill>
                  <a:srgbClr val="0000CC"/>
                </a:solidFill>
                <a:ea typeface="標楷體" pitchFamily="65" charset="-120"/>
                <a:cs typeface="Arial" pitchFamily="34" charset="0"/>
              </a:rPr>
              <a:t>園區</a:t>
            </a:r>
            <a:r>
              <a:rPr kumimoji="0" lang="zh-TW" altLang="en-US" sz="3200" b="1" kern="0" dirty="0" smtClean="0">
                <a:solidFill>
                  <a:srgbClr val="0000CC"/>
                </a:solidFill>
                <a:ea typeface="標楷體" pitchFamily="65" charset="-120"/>
                <a:cs typeface="Arial" pitchFamily="34" charset="0"/>
              </a:rPr>
              <a:t>專案輔導計畫</a:t>
            </a:r>
            <a:endParaRPr lang="zh-TW" altLang="en-US" sz="3200" b="1" dirty="0">
              <a:solidFill>
                <a:srgbClr val="0000CC"/>
              </a:solidFill>
              <a:ea typeface="標楷體" pitchFamily="65" charset="-120"/>
              <a:cs typeface="Arial" pitchFamily="34" charset="0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467544" y="1857364"/>
            <a:ext cx="8352928" cy="1439020"/>
          </a:xfrm>
          <a:prstGeom prst="roundRect">
            <a:avLst>
              <a:gd name="adj" fmla="val 8430"/>
            </a:avLst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 anchorCtr="0"/>
          <a:lstStyle/>
          <a:p>
            <a:pPr marL="271463"/>
            <a:r>
              <a:rPr lang="zh-TW" altLang="en-US" sz="3600" b="1" dirty="0" smtClean="0">
                <a:solidFill>
                  <a:srgbClr val="0000CC"/>
                </a:solidFill>
                <a:ea typeface="標楷體" pitchFamily="65" charset="-120"/>
                <a:cs typeface="Arial" pitchFamily="34" charset="0"/>
              </a:rPr>
              <a:t>計畫名稱：</a:t>
            </a:r>
            <a:r>
              <a:rPr kumimoji="0" lang="en-US" altLang="zh-TW" sz="3600" b="1" dirty="0" smtClean="0">
                <a:solidFill>
                  <a:srgbClr val="0000CC"/>
                </a:solidFill>
                <a:ea typeface="標楷體" pitchFamily="65" charset="-120"/>
                <a:cs typeface="Arial" pitchFamily="34" charset="0"/>
              </a:rPr>
              <a:t>(</a:t>
            </a:r>
            <a:r>
              <a:rPr kumimoji="0" lang="zh-TW" altLang="en-US" sz="3600" b="1" dirty="0" smtClean="0">
                <a:solidFill>
                  <a:srgbClr val="0000CC"/>
                </a:solidFill>
                <a:ea typeface="標楷體" pitchFamily="65" charset="-120"/>
                <a:cs typeface="Arial" pitchFamily="34" charset="0"/>
              </a:rPr>
              <a:t>參考格式</a:t>
            </a:r>
            <a:r>
              <a:rPr kumimoji="0" lang="en-US" altLang="zh-TW" sz="3600" b="1" dirty="0" smtClean="0">
                <a:solidFill>
                  <a:srgbClr val="0000CC"/>
                </a:solidFill>
                <a:ea typeface="標楷體" pitchFamily="65" charset="-120"/>
                <a:cs typeface="Arial" pitchFamily="34" charset="0"/>
              </a:rPr>
              <a:t>)</a:t>
            </a:r>
            <a:endParaRPr lang="zh-TW" altLang="en-US" sz="3600" b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" y="116632"/>
            <a:ext cx="9144000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lvl="1" indent="-457200" algn="ctr" defTabSz="936625" eaLnBrk="0" hangingPunct="0">
              <a:lnSpc>
                <a:spcPts val="3000"/>
              </a:lnSpc>
              <a:spcBef>
                <a:spcPts val="600"/>
              </a:spcBef>
              <a:defRPr/>
            </a:pPr>
            <a:r>
              <a:rPr lang="zh-TW" altLang="en-US" sz="3200" b="1" dirty="0" smtClean="0">
                <a:ea typeface="標楷體" pitchFamily="65" charset="-120"/>
                <a:cs typeface="Arial" pitchFamily="34" charset="0"/>
              </a:rPr>
              <a:t>六、經費需求</a:t>
            </a:r>
            <a:endParaRPr lang="en-US" altLang="zh-TW" sz="3200" b="1" dirty="0">
              <a:ea typeface="標楷體" pitchFamily="65" charset="-12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85720" y="836712"/>
            <a:ext cx="844076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60363" indent="-360363">
              <a:buFont typeface="Wingdings" pitchFamily="2" charset="2"/>
              <a:buChar char="n"/>
              <a:defRPr/>
            </a:pPr>
            <a:r>
              <a:rPr lang="zh-TW" altLang="en-US" sz="2400" b="1" dirty="0">
                <a:ea typeface="標楷體" pitchFamily="65" charset="-120"/>
                <a:cs typeface="Arial" pitchFamily="34" charset="0"/>
              </a:rPr>
              <a:t>專案計畫之</a:t>
            </a:r>
            <a:r>
              <a:rPr lang="zh-TW" altLang="en-US" sz="2400" b="1" dirty="0" smtClean="0">
                <a:ea typeface="標楷體" pitchFamily="65" charset="-120"/>
                <a:cs typeface="Arial" pitchFamily="34" charset="0"/>
              </a:rPr>
              <a:t>經費表</a:t>
            </a:r>
            <a:r>
              <a:rPr lang="en-US" altLang="zh-TW" sz="2400" b="1" dirty="0" smtClean="0">
                <a:ea typeface="標楷體" pitchFamily="65" charset="-120"/>
                <a:cs typeface="Arial" pitchFamily="34" charset="0"/>
              </a:rPr>
              <a:t>(</a:t>
            </a:r>
            <a:r>
              <a:rPr lang="zh-TW" altLang="en-US" sz="2400" b="1" dirty="0" smtClean="0">
                <a:ea typeface="標楷體" pitchFamily="65" charset="-120"/>
                <a:cs typeface="Arial" pitchFamily="34" charset="0"/>
              </a:rPr>
              <a:t>單位：元</a:t>
            </a:r>
            <a:r>
              <a:rPr lang="en-US" altLang="zh-TW" sz="2400" b="1" dirty="0" smtClean="0">
                <a:ea typeface="標楷體" pitchFamily="65" charset="-120"/>
                <a:cs typeface="Arial" pitchFamily="34" charset="0"/>
              </a:rPr>
              <a:t>)</a:t>
            </a:r>
            <a:endParaRPr lang="en-US" altLang="zh-TW" sz="2400" b="1" dirty="0">
              <a:ea typeface="標楷體" pitchFamily="65" charset="-120"/>
              <a:cs typeface="Arial" pitchFamily="34" charset="0"/>
            </a:endParaRPr>
          </a:p>
        </p:txBody>
      </p:sp>
      <p:graphicFrame>
        <p:nvGraphicFramePr>
          <p:cNvPr id="9" name="Group 5"/>
          <p:cNvGraphicFramePr>
            <a:graphicFrameLocks noGrp="1"/>
          </p:cNvGraphicFramePr>
          <p:nvPr/>
        </p:nvGraphicFramePr>
        <p:xfrm>
          <a:off x="611560" y="1412776"/>
          <a:ext cx="8136904" cy="2863632"/>
        </p:xfrm>
        <a:graphic>
          <a:graphicData uri="http://schemas.openxmlformats.org/drawingml/2006/table">
            <a:tbl>
              <a:tblPr/>
              <a:tblGrid>
                <a:gridCol w="2417762"/>
                <a:gridCol w="1038622"/>
                <a:gridCol w="1224136"/>
                <a:gridCol w="3456384"/>
              </a:tblGrid>
              <a:tr h="480214">
                <a:tc>
                  <a:txBody>
                    <a:bodyPr/>
                    <a:lstStyle/>
                    <a:p>
                      <a:pPr marL="0" marR="0" lvl="0" indent="88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項目</a:t>
                      </a:r>
                    </a:p>
                  </a:txBody>
                  <a:tcPr marL="90000" marR="9000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88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金額</a:t>
                      </a:r>
                    </a:p>
                  </a:txBody>
                  <a:tcPr marL="18000" marR="18000" marT="17993" marB="17993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88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百分比</a:t>
                      </a: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%</a:t>
                      </a:r>
                      <a:endParaRPr kumimoji="1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8000" marR="18000" marT="17993" marB="17993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88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計算標準</a:t>
                      </a:r>
                    </a:p>
                  </a:txBody>
                  <a:tcPr marL="18000" marR="18000" marT="17993" marB="17993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1498991">
                <a:tc>
                  <a:txBody>
                    <a:bodyPr/>
                    <a:lstStyle/>
                    <a:p>
                      <a:pPr marL="271463" marR="0" lvl="0" indent="-2714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>
                          <a:tab pos="238125" algn="l"/>
                        </a:tabLst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直接薪資</a:t>
                      </a:r>
                    </a:p>
                    <a:p>
                      <a:pPr marL="271463" marR="0" lvl="0" indent="-2714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>
                          <a:tab pos="238125" algn="l"/>
                        </a:tabLst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管理費</a:t>
                      </a:r>
                    </a:p>
                    <a:p>
                      <a:pPr marL="271463" marR="0" lvl="0" indent="-2714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>
                          <a:tab pos="238125" algn="l"/>
                        </a:tabLst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其他直接費用</a:t>
                      </a:r>
                      <a:endParaRPr kumimoji="1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marL="269875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業務費</a:t>
                      </a:r>
                      <a:endParaRPr kumimoji="1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marL="269875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238125" algn="l"/>
                        </a:tabLst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材料費</a:t>
                      </a:r>
                      <a:endParaRPr kumimoji="1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marL="269875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旅運費</a:t>
                      </a:r>
                      <a:endParaRPr kumimoji="1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marL="269875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間接人員費用</a:t>
                      </a:r>
                      <a:endParaRPr kumimoji="1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marL="180975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238125" algn="l"/>
                        </a:tabLst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…</a:t>
                      </a:r>
                      <a:endParaRPr kumimoji="1" lang="zh-TW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90000" marR="90000" marT="17993" marB="17993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90000" marR="90000" marT="17993" marB="17993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90000" marR="90000" marT="17993" marB="17993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90000" marR="90000" marT="17993" marB="17993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7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合  計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90000" marR="90000" marT="17993" marB="17993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90000" marR="90000" marT="17993" marB="17993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90000" marR="90000" marT="17993" marB="17993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90000" marR="90000" marT="17993" marB="17993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WordArt 2"/>
          <p:cNvSpPr>
            <a:spLocks noChangeArrowheads="1" noChangeShapeType="1"/>
          </p:cNvSpPr>
          <p:nvPr/>
        </p:nvSpPr>
        <p:spPr bwMode="auto">
          <a:xfrm>
            <a:off x="2511669" y="2205039"/>
            <a:ext cx="4120662" cy="20161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56"/>
              </a:avLst>
            </a:prstTxWarp>
          </a:bodyPr>
          <a:lstStyle/>
          <a:p>
            <a:pPr algn="ctr"/>
            <a:r>
              <a:rPr lang="zh-TW" altLang="en-US" sz="3200" b="1" kern="10">
                <a:ln w="9525">
                  <a:noFill/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標楷體"/>
                <a:ea typeface="標楷體"/>
              </a:rPr>
              <a:t>簡報結束</a:t>
            </a:r>
          </a:p>
          <a:p>
            <a:pPr algn="ctr"/>
            <a:r>
              <a:rPr lang="zh-TW" altLang="en-US" sz="3200" b="1" kern="10">
                <a:ln w="9525">
                  <a:noFill/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標楷體"/>
                <a:ea typeface="標楷體"/>
              </a:rPr>
              <a:t>敬請指正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395536" y="2708920"/>
            <a:ext cx="835292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000" b="1" dirty="0" smtClean="0">
                <a:solidFill>
                  <a:srgbClr val="3333CC"/>
                </a:solidFill>
                <a:latin typeface="標楷體" pitchFamily="65" charset="-120"/>
                <a:ea typeface="標楷體" pitchFamily="65" charset="-120"/>
              </a:rPr>
              <a:t>附件</a:t>
            </a:r>
            <a:endParaRPr lang="en-US" altLang="zh-TW" sz="6000" b="1" dirty="0" smtClean="0">
              <a:solidFill>
                <a:srgbClr val="3333CC"/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en-US" altLang="zh-TW" sz="2800" b="1" dirty="0" smtClean="0">
                <a:solidFill>
                  <a:srgbClr val="3333CC"/>
                </a:solidFill>
                <a:ea typeface="標楷體" pitchFamily="65" charset="-120"/>
                <a:cs typeface="Arial" pitchFamily="34" charset="0"/>
              </a:rPr>
              <a:t>(</a:t>
            </a:r>
            <a:r>
              <a:rPr lang="zh-TW" altLang="en-US" sz="2800" b="1" dirty="0" smtClean="0">
                <a:solidFill>
                  <a:srgbClr val="3333CC"/>
                </a:solidFill>
                <a:ea typeface="標楷體" pitchFamily="65" charset="-120"/>
                <a:cs typeface="Arial" pitchFamily="34" charset="0"/>
              </a:rPr>
              <a:t>過去執行本專案輔導計畫之重要成果</a:t>
            </a:r>
            <a:r>
              <a:rPr lang="en-US" altLang="zh-TW" sz="2800" b="1" dirty="0" smtClean="0">
                <a:solidFill>
                  <a:srgbClr val="3333CC"/>
                </a:solidFill>
                <a:ea typeface="標楷體" pitchFamily="65" charset="-120"/>
                <a:cs typeface="Arial" pitchFamily="34" charset="0"/>
              </a:rPr>
              <a:t>，如</a:t>
            </a:r>
            <a:r>
              <a:rPr lang="zh-TW" altLang="en-US" sz="2800" b="1" dirty="0" smtClean="0">
                <a:solidFill>
                  <a:srgbClr val="3333CC"/>
                </a:solidFill>
                <a:ea typeface="標楷體" pitchFamily="65" charset="-120"/>
                <a:cs typeface="Arial" pitchFamily="34" charset="0"/>
              </a:rPr>
              <a:t>首次與該園區合作者，可說明歷年產學合作之執行績效</a:t>
            </a:r>
            <a:r>
              <a:rPr lang="en-US" altLang="zh-TW" sz="2800" b="1" dirty="0" smtClean="0">
                <a:solidFill>
                  <a:srgbClr val="3333CC"/>
                </a:solidFill>
                <a:ea typeface="標楷體" pitchFamily="65" charset="-120"/>
                <a:cs typeface="Arial" pitchFamily="34" charset="0"/>
              </a:rPr>
              <a:t>)</a:t>
            </a:r>
            <a:endParaRPr lang="zh-TW" altLang="en-US" sz="2800" b="1" dirty="0">
              <a:solidFill>
                <a:srgbClr val="3333CC"/>
              </a:solidFill>
              <a:ea typeface="標楷體" pitchFamily="65" charset="-12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資料庫圖表 5"/>
          <p:cNvGraphicFramePr/>
          <p:nvPr/>
        </p:nvGraphicFramePr>
        <p:xfrm>
          <a:off x="1835696" y="1268760"/>
          <a:ext cx="6264696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文字方塊 4"/>
          <p:cNvSpPr txBox="1">
            <a:spLocks noChangeArrowheads="1"/>
          </p:cNvSpPr>
          <p:nvPr/>
        </p:nvSpPr>
        <p:spPr bwMode="auto">
          <a:xfrm>
            <a:off x="3203848" y="35913"/>
            <a:ext cx="27368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en-US" sz="3200" b="1" dirty="0">
                <a:latin typeface="標楷體" pitchFamily="65" charset="-120"/>
                <a:ea typeface="標楷體" pitchFamily="65" charset="-120"/>
              </a:rPr>
              <a:t>簡報大綱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" y="116632"/>
            <a:ext cx="9144000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lvl="1" indent="-457200" algn="ctr" defTabSz="936625" eaLnBrk="0" hangingPunct="0">
              <a:lnSpc>
                <a:spcPts val="3000"/>
              </a:lnSpc>
              <a:spcBef>
                <a:spcPts val="600"/>
              </a:spcBef>
              <a:defRPr/>
            </a:pPr>
            <a:r>
              <a:rPr lang="zh-TW" altLang="en-US" sz="3200" b="1" dirty="0" smtClean="0">
                <a:ea typeface="標楷體" pitchFamily="65" charset="-120"/>
                <a:cs typeface="Arial" pitchFamily="34" charset="0"/>
              </a:rPr>
              <a:t>一、全程計畫內容</a:t>
            </a:r>
            <a:endParaRPr lang="en-US" altLang="zh-TW" sz="3200" b="1" dirty="0">
              <a:ea typeface="標楷體" pitchFamily="65" charset="-120"/>
              <a:cs typeface="Arial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4282" y="908720"/>
            <a:ext cx="8512205" cy="186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361950" lvl="1" indent="-361950" defTabSz="936625" eaLnBrk="0" hangingPunct="0">
              <a:lnSpc>
                <a:spcPts val="3000"/>
              </a:lnSpc>
              <a:spcBef>
                <a:spcPts val="600"/>
              </a:spcBef>
              <a:buFont typeface="Wingdings" pitchFamily="2" charset="2"/>
              <a:buChar char="n"/>
              <a:defRPr/>
            </a:pPr>
            <a:r>
              <a:rPr kumimoji="0" lang="zh-TW" altLang="en-US" sz="2400" b="1" dirty="0" smtClean="0">
                <a:ea typeface="標楷體" pitchFamily="65" charset="-120"/>
                <a:cs typeface="Arial" pitchFamily="34" charset="0"/>
                <a:sym typeface="Wingdings" pitchFamily="2" charset="2"/>
              </a:rPr>
              <a:t>計畫緣起</a:t>
            </a:r>
            <a:endParaRPr kumimoji="0" lang="en-US" altLang="zh-TW" sz="2400" b="1" dirty="0" smtClean="0">
              <a:ea typeface="標楷體" pitchFamily="65" charset="-120"/>
              <a:cs typeface="Arial" pitchFamily="34" charset="0"/>
              <a:sym typeface="Wingdings" pitchFamily="2" charset="2"/>
            </a:endParaRPr>
          </a:p>
          <a:p>
            <a:pPr marL="361950" lvl="1" indent="-361950" defTabSz="936625" eaLnBrk="0" hangingPunct="0">
              <a:lnSpc>
                <a:spcPts val="3000"/>
              </a:lnSpc>
              <a:spcBef>
                <a:spcPts val="600"/>
              </a:spcBef>
              <a:buFont typeface="Wingdings" pitchFamily="2" charset="2"/>
              <a:buChar char="n"/>
              <a:defRPr/>
            </a:pPr>
            <a:r>
              <a:rPr kumimoji="0" lang="zh-TW" altLang="en-US" sz="2400" b="1" dirty="0" smtClean="0">
                <a:ea typeface="標楷體" pitchFamily="65" charset="-120"/>
                <a:cs typeface="Arial" pitchFamily="34" charset="0"/>
                <a:sym typeface="Wingdings" pitchFamily="2" charset="2"/>
              </a:rPr>
              <a:t>園區面臨重要議題</a:t>
            </a:r>
            <a:endParaRPr kumimoji="0" lang="en-US" altLang="zh-TW" sz="2400" b="1" dirty="0" smtClean="0">
              <a:ea typeface="標楷體" pitchFamily="65" charset="-120"/>
              <a:cs typeface="Arial" pitchFamily="34" charset="0"/>
              <a:sym typeface="Wingdings" pitchFamily="2" charset="2"/>
            </a:endParaRPr>
          </a:p>
          <a:p>
            <a:pPr marL="361950" lvl="1" indent="-361950" defTabSz="936625" eaLnBrk="0" hangingPunct="0">
              <a:lnSpc>
                <a:spcPts val="3000"/>
              </a:lnSpc>
              <a:spcBef>
                <a:spcPts val="600"/>
              </a:spcBef>
              <a:buFont typeface="Wingdings" pitchFamily="2" charset="2"/>
              <a:buChar char="n"/>
              <a:defRPr/>
            </a:pPr>
            <a:r>
              <a:rPr kumimoji="0" lang="zh-TW" altLang="en-US" sz="2400" b="1" dirty="0" smtClean="0">
                <a:ea typeface="標楷體" pitchFamily="65" charset="-120"/>
                <a:cs typeface="Arial" pitchFamily="34" charset="0"/>
                <a:sym typeface="Wingdings" pitchFamily="2" charset="2"/>
              </a:rPr>
              <a:t>計畫願景與目標</a:t>
            </a:r>
            <a:r>
              <a:rPr kumimoji="0" lang="en-US" altLang="zh-TW" sz="2400" b="1" dirty="0" smtClean="0">
                <a:ea typeface="標楷體" pitchFamily="65" charset="-120"/>
                <a:cs typeface="Arial" pitchFamily="34" charset="0"/>
                <a:sym typeface="Wingdings" pitchFamily="2" charset="2"/>
              </a:rPr>
              <a:t>(</a:t>
            </a:r>
            <a:r>
              <a:rPr kumimoji="0" lang="zh-TW" altLang="en-US" sz="2400" b="1" dirty="0" smtClean="0">
                <a:ea typeface="標楷體" pitchFamily="65" charset="-120"/>
                <a:cs typeface="Arial" pitchFamily="34" charset="0"/>
                <a:sym typeface="Wingdings" pitchFamily="2" charset="2"/>
              </a:rPr>
              <a:t>含分年階段性目標</a:t>
            </a:r>
            <a:r>
              <a:rPr kumimoji="0" lang="en-US" altLang="zh-TW" sz="2400" b="1" dirty="0" smtClean="0">
                <a:ea typeface="標楷體" pitchFamily="65" charset="-120"/>
                <a:cs typeface="Arial" pitchFamily="34" charset="0"/>
                <a:sym typeface="Wingdings" pitchFamily="2" charset="2"/>
              </a:rPr>
              <a:t>)</a:t>
            </a:r>
          </a:p>
          <a:p>
            <a:pPr marL="361950" lvl="1" indent="-361950" defTabSz="936625" eaLnBrk="0" hangingPunct="0">
              <a:lnSpc>
                <a:spcPts val="3000"/>
              </a:lnSpc>
              <a:spcBef>
                <a:spcPts val="600"/>
              </a:spcBef>
              <a:buFont typeface="Wingdings" pitchFamily="2" charset="2"/>
              <a:buChar char="n"/>
              <a:defRPr/>
            </a:pPr>
            <a:r>
              <a:rPr kumimoji="0" lang="zh-TW" altLang="en-US" sz="2400" b="1" dirty="0" smtClean="0">
                <a:ea typeface="標楷體" pitchFamily="65" charset="-120"/>
                <a:cs typeface="Arial" pitchFamily="34" charset="0"/>
                <a:sym typeface="Wingdings" pitchFamily="2" charset="2"/>
              </a:rPr>
              <a:t>實施策略與作法</a:t>
            </a:r>
            <a:r>
              <a:rPr kumimoji="0" lang="en-US" altLang="zh-TW" sz="2400" b="1" dirty="0" smtClean="0">
                <a:ea typeface="標楷體" pitchFamily="65" charset="-120"/>
                <a:cs typeface="Arial" pitchFamily="34" charset="0"/>
                <a:sym typeface="Wingdings" pitchFamily="2" charset="2"/>
              </a:rPr>
              <a:t>(</a:t>
            </a:r>
            <a:r>
              <a:rPr kumimoji="0" lang="zh-TW" altLang="en-US" sz="2400" b="1" dirty="0" smtClean="0">
                <a:ea typeface="標楷體" pitchFamily="65" charset="-120"/>
                <a:cs typeface="Arial" pitchFamily="34" charset="0"/>
                <a:sym typeface="Wingdings" pitchFamily="2" charset="2"/>
              </a:rPr>
              <a:t>含專案重點主軸規劃</a:t>
            </a:r>
            <a:r>
              <a:rPr kumimoji="0" lang="en-US" altLang="zh-TW" sz="2400" b="1" dirty="0" smtClean="0">
                <a:ea typeface="標楷體" pitchFamily="65" charset="-120"/>
                <a:cs typeface="Arial" pitchFamily="34" charset="0"/>
                <a:sym typeface="Wingdings" pitchFamily="2" charset="2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" y="116632"/>
            <a:ext cx="9144000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lvl="1" indent="-457200" algn="ctr" defTabSz="936625" eaLnBrk="0" hangingPunct="0">
              <a:lnSpc>
                <a:spcPts val="3000"/>
              </a:lnSpc>
              <a:spcBef>
                <a:spcPts val="600"/>
              </a:spcBef>
              <a:defRPr/>
            </a:pPr>
            <a:r>
              <a:rPr lang="zh-TW" altLang="en-US" sz="3200" b="1" dirty="0" smtClean="0">
                <a:ea typeface="標楷體" pitchFamily="65" charset="-120"/>
                <a:cs typeface="Arial" pitchFamily="34" charset="0"/>
              </a:rPr>
              <a:t>二、年度計畫內容</a:t>
            </a:r>
            <a:endParaRPr lang="en-US" altLang="zh-TW" sz="3200" b="1" dirty="0">
              <a:ea typeface="標楷體" pitchFamily="65" charset="-120"/>
              <a:cs typeface="Arial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14282" y="908720"/>
            <a:ext cx="8512205" cy="1400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361950" lvl="1" indent="-361950" defTabSz="936625" eaLnBrk="0" hangingPunct="0">
              <a:lnSpc>
                <a:spcPts val="3000"/>
              </a:lnSpc>
              <a:spcBef>
                <a:spcPts val="600"/>
              </a:spcBef>
              <a:buFont typeface="Wingdings" pitchFamily="2" charset="2"/>
              <a:buChar char="n"/>
              <a:defRPr/>
            </a:pPr>
            <a:r>
              <a:rPr kumimoji="0" lang="zh-TW" altLang="en-US" sz="2400" b="1" dirty="0" smtClean="0">
                <a:ea typeface="標楷體" pitchFamily="65" charset="-120"/>
                <a:cs typeface="Arial" pitchFamily="34" charset="0"/>
                <a:sym typeface="Wingdings" pitchFamily="2" charset="2"/>
              </a:rPr>
              <a:t>年度目標與協助模式</a:t>
            </a:r>
            <a:endParaRPr kumimoji="0" lang="en-US" altLang="zh-TW" sz="2400" b="1" dirty="0" smtClean="0">
              <a:ea typeface="標楷體" pitchFamily="65" charset="-120"/>
              <a:cs typeface="Arial" pitchFamily="34" charset="0"/>
              <a:sym typeface="Wingdings" pitchFamily="2" charset="2"/>
            </a:endParaRPr>
          </a:p>
          <a:p>
            <a:pPr marL="361950" lvl="1" indent="-361950" defTabSz="936625" eaLnBrk="0" hangingPunct="0">
              <a:lnSpc>
                <a:spcPts val="3000"/>
              </a:lnSpc>
              <a:spcBef>
                <a:spcPts val="600"/>
              </a:spcBef>
              <a:buFont typeface="Wingdings" pitchFamily="2" charset="2"/>
              <a:buChar char="n"/>
              <a:defRPr/>
            </a:pPr>
            <a:r>
              <a:rPr kumimoji="0" lang="zh-TW" altLang="en-US" sz="2400" b="1" dirty="0" smtClean="0">
                <a:ea typeface="標楷體" pitchFamily="65" charset="-120"/>
                <a:cs typeface="Arial" pitchFamily="34" charset="0"/>
                <a:sym typeface="Wingdings" pitchFamily="2" charset="2"/>
              </a:rPr>
              <a:t>年度重點工作規劃</a:t>
            </a:r>
            <a:r>
              <a:rPr kumimoji="0" lang="en-US" altLang="zh-TW" sz="2400" b="1" dirty="0" smtClean="0">
                <a:ea typeface="標楷體" pitchFamily="65" charset="-120"/>
                <a:cs typeface="Arial" pitchFamily="34" charset="0"/>
                <a:sym typeface="Wingdings" pitchFamily="2" charset="2"/>
              </a:rPr>
              <a:t>(</a:t>
            </a:r>
            <a:r>
              <a:rPr kumimoji="0" lang="zh-TW" altLang="en-US" sz="2400" b="1" dirty="0" smtClean="0">
                <a:ea typeface="標楷體" pitchFamily="65" charset="-120"/>
                <a:cs typeface="Arial" pitchFamily="34" charset="0"/>
                <a:sym typeface="Wingdings" pitchFamily="2" charset="2"/>
              </a:rPr>
              <a:t>含學生職場體驗</a:t>
            </a:r>
            <a:r>
              <a:rPr kumimoji="0" lang="en-US" altLang="zh-TW" sz="2400" b="1" dirty="0" smtClean="0">
                <a:ea typeface="標楷體" pitchFamily="65" charset="-120"/>
                <a:cs typeface="Arial" pitchFamily="34" charset="0"/>
                <a:sym typeface="Wingdings" pitchFamily="2" charset="2"/>
              </a:rPr>
              <a:t>)</a:t>
            </a:r>
            <a:endParaRPr kumimoji="0" lang="en-US" altLang="zh-TW" sz="2400" b="1" dirty="0" smtClean="0">
              <a:ea typeface="標楷體" pitchFamily="65" charset="-120"/>
              <a:cs typeface="Arial" pitchFamily="34" charset="0"/>
            </a:endParaRPr>
          </a:p>
          <a:p>
            <a:pPr marL="361950" lvl="1" indent="-361950" defTabSz="936625" eaLnBrk="0" hangingPunct="0">
              <a:lnSpc>
                <a:spcPts val="3000"/>
              </a:lnSpc>
              <a:spcBef>
                <a:spcPts val="600"/>
              </a:spcBef>
              <a:buFont typeface="Wingdings" pitchFamily="2" charset="2"/>
              <a:buChar char="n"/>
              <a:defRPr/>
            </a:pPr>
            <a:r>
              <a:rPr kumimoji="0" lang="zh-TW" altLang="en-US" sz="2400" b="1" dirty="0" smtClean="0">
                <a:ea typeface="標楷體" pitchFamily="65" charset="-120"/>
                <a:cs typeface="Arial" pitchFamily="34" charset="0"/>
              </a:rPr>
              <a:t>跨單位</a:t>
            </a:r>
            <a:r>
              <a:rPr kumimoji="0" lang="en-US" altLang="zh-TW" sz="2400" b="1" dirty="0" smtClean="0">
                <a:ea typeface="標楷體" pitchFamily="65" charset="-120"/>
                <a:cs typeface="Arial" pitchFamily="34" charset="0"/>
              </a:rPr>
              <a:t>(</a:t>
            </a:r>
            <a:r>
              <a:rPr kumimoji="0" lang="zh-TW" altLang="en-US" sz="2400" b="1" dirty="0" smtClean="0">
                <a:ea typeface="標楷體" pitchFamily="65" charset="-120"/>
                <a:cs typeface="Arial" pitchFamily="34" charset="0"/>
              </a:rPr>
              <a:t>含校內外</a:t>
            </a:r>
            <a:r>
              <a:rPr kumimoji="0" lang="en-US" altLang="zh-TW" sz="2400" b="1" dirty="0" smtClean="0">
                <a:ea typeface="標楷體" pitchFamily="65" charset="-120"/>
                <a:cs typeface="Arial" pitchFamily="34" charset="0"/>
              </a:rPr>
              <a:t>)</a:t>
            </a:r>
            <a:r>
              <a:rPr kumimoji="0" lang="zh-TW" altLang="en-US" sz="2400" b="1" dirty="0" smtClean="0">
                <a:ea typeface="標楷體" pitchFamily="65" charset="-120"/>
                <a:cs typeface="Arial" pitchFamily="34" charset="0"/>
              </a:rPr>
              <a:t>合作與分工</a:t>
            </a:r>
            <a:endParaRPr kumimoji="0" lang="en-US" altLang="zh-TW" sz="2400" b="1" dirty="0" smtClean="0">
              <a:ea typeface="標楷體" pitchFamily="65" charset="-12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ChangeArrowheads="1"/>
          </p:cNvSpPr>
          <p:nvPr/>
        </p:nvSpPr>
        <p:spPr bwMode="auto">
          <a:xfrm>
            <a:off x="0" y="836712"/>
            <a:ext cx="9144000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lvl="1" indent="-342900">
              <a:lnSpc>
                <a:spcPts val="3000"/>
              </a:lnSpc>
              <a:buFont typeface="Wingdings" pitchFamily="2" charset="2"/>
              <a:buChar char="n"/>
              <a:defRPr/>
            </a:pPr>
            <a:r>
              <a:rPr lang="zh-TW" altLang="en-US" sz="2400" b="1" dirty="0" smtClean="0">
                <a:ea typeface="標楷體" pitchFamily="65" charset="-120"/>
                <a:cs typeface="Arial" pitchFamily="34" charset="0"/>
              </a:rPr>
              <a:t>團隊主要成員組成</a:t>
            </a:r>
            <a:r>
              <a:rPr lang="zh-TW" altLang="en-US" sz="2400" b="1" dirty="0">
                <a:ea typeface="標楷體" pitchFamily="65" charset="-120"/>
                <a:cs typeface="Arial" pitchFamily="34" charset="0"/>
              </a:rPr>
              <a:t>與</a:t>
            </a:r>
            <a:r>
              <a:rPr lang="zh-TW" altLang="en-US" sz="2400" b="1" dirty="0" smtClean="0">
                <a:ea typeface="標楷體" pitchFamily="65" charset="-120"/>
                <a:cs typeface="Arial" pitchFamily="34" charset="0"/>
              </a:rPr>
              <a:t>分工：</a:t>
            </a:r>
            <a:r>
              <a:rPr lang="en-US" altLang="zh-TW" b="1" dirty="0" smtClean="0">
                <a:solidFill>
                  <a:srgbClr val="C00000"/>
                </a:solidFill>
                <a:ea typeface="標楷體" pitchFamily="65" charset="-120"/>
                <a:cs typeface="Arial" pitchFamily="34" charset="0"/>
              </a:rPr>
              <a:t>(</a:t>
            </a:r>
            <a:r>
              <a:rPr lang="zh-TW" altLang="en-US" b="1" dirty="0" smtClean="0">
                <a:solidFill>
                  <a:srgbClr val="C00000"/>
                </a:solidFill>
                <a:ea typeface="標楷體" pitchFamily="65" charset="-120"/>
                <a:cs typeface="Arial" pitchFamily="34" charset="0"/>
              </a:rPr>
              <a:t>計畫主持人應由學校研發長以上層級人員擔任</a:t>
            </a:r>
            <a:r>
              <a:rPr lang="en-US" altLang="zh-TW" b="1" dirty="0" smtClean="0">
                <a:solidFill>
                  <a:srgbClr val="C00000"/>
                </a:solidFill>
                <a:ea typeface="標楷體" pitchFamily="65" charset="-120"/>
                <a:cs typeface="Arial" pitchFamily="34" charset="0"/>
              </a:rPr>
              <a:t>)</a:t>
            </a:r>
            <a:endParaRPr lang="en-US" altLang="zh-TW" b="1" dirty="0">
              <a:solidFill>
                <a:srgbClr val="C00000"/>
              </a:solidFill>
              <a:ea typeface="標楷體" pitchFamily="65" charset="-12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" y="116632"/>
            <a:ext cx="9144000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lvl="1" indent="-457200" algn="ctr" defTabSz="936625" eaLnBrk="0" hangingPunct="0">
              <a:lnSpc>
                <a:spcPts val="3000"/>
              </a:lnSpc>
              <a:spcBef>
                <a:spcPts val="600"/>
              </a:spcBef>
              <a:defRPr/>
            </a:pPr>
            <a:r>
              <a:rPr lang="zh-TW" altLang="en-US" sz="3200" b="1" dirty="0" smtClean="0">
                <a:ea typeface="標楷體" pitchFamily="65" charset="-120"/>
                <a:cs typeface="Arial" pitchFamily="34" charset="0"/>
              </a:rPr>
              <a:t>三、專案團隊分工組成</a:t>
            </a:r>
            <a:endParaRPr lang="en-US" altLang="zh-TW" sz="3200" b="1" dirty="0">
              <a:ea typeface="標楷體" pitchFamily="65" charset="-120"/>
              <a:cs typeface="Arial" pitchFamily="34" charset="0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467544" y="1340768"/>
          <a:ext cx="8208913" cy="206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"/>
                <a:gridCol w="1008112"/>
                <a:gridCol w="1080120"/>
                <a:gridCol w="1800200"/>
                <a:gridCol w="3209500"/>
                <a:gridCol w="67893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項</a:t>
                      </a:r>
                      <a:endParaRPr lang="en-US" altLang="zh-TW" sz="1400" dirty="0" smtClean="0">
                        <a:solidFill>
                          <a:schemeClr val="bg1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zh-TW" alt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次</a:t>
                      </a:r>
                      <a:endParaRPr lang="zh-TW" altLang="en-US" sz="1400" dirty="0">
                        <a:solidFill>
                          <a:schemeClr val="bg1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姓名</a:t>
                      </a:r>
                      <a:endParaRPr lang="zh-TW" altLang="en-US" sz="1800" dirty="0">
                        <a:solidFill>
                          <a:schemeClr val="bg1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職稱</a:t>
                      </a:r>
                      <a:endParaRPr lang="zh-TW" altLang="en-US" sz="1800" dirty="0">
                        <a:solidFill>
                          <a:schemeClr val="bg1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專長領域</a:t>
                      </a:r>
                      <a:endParaRPr lang="zh-TW" altLang="en-US" sz="1800" dirty="0">
                        <a:solidFill>
                          <a:schemeClr val="bg1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本計畫主要工作內容及項目</a:t>
                      </a:r>
                      <a:endParaRPr lang="zh-TW" altLang="en-US" sz="1800" dirty="0">
                        <a:solidFill>
                          <a:schemeClr val="bg1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參與人月</a:t>
                      </a:r>
                      <a:endParaRPr lang="zh-TW" altLang="en-US" sz="1600" dirty="0">
                        <a:solidFill>
                          <a:schemeClr val="bg1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1</a:t>
                      </a:r>
                      <a:endParaRPr lang="zh-TW" altLang="en-US" sz="1600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endParaRPr lang="zh-TW" altLang="en-US" sz="1600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endParaRPr lang="zh-TW" altLang="en-US" sz="1600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endParaRPr lang="zh-TW" altLang="en-US" sz="1600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180975">
                        <a:lnSpc>
                          <a:spcPts val="1900"/>
                        </a:lnSpc>
                        <a:buFont typeface="Arial" pitchFamily="34" charset="0"/>
                        <a:buChar char="•"/>
                      </a:pPr>
                      <a:endParaRPr lang="zh-TW" altLang="en-US" sz="1600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endParaRPr lang="zh-TW" altLang="en-US" sz="1600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2</a:t>
                      </a:r>
                      <a:endParaRPr lang="zh-TW" altLang="en-US" sz="1600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endParaRPr lang="zh-TW" altLang="en-US" sz="160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endParaRPr lang="zh-TW" altLang="en-US" sz="1600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endParaRPr lang="zh-TW" altLang="en-US" sz="1600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180975">
                        <a:lnSpc>
                          <a:spcPts val="1900"/>
                        </a:lnSpc>
                        <a:buFont typeface="Arial" pitchFamily="34" charset="0"/>
                        <a:buChar char="•"/>
                      </a:pPr>
                      <a:endParaRPr lang="zh-TW" altLang="en-US" sz="1600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endParaRPr lang="zh-TW" altLang="en-US" sz="1600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3</a:t>
                      </a:r>
                      <a:endParaRPr lang="zh-TW" altLang="en-US" sz="1600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endParaRPr lang="zh-TW" altLang="en-US" sz="160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endParaRPr lang="zh-TW" altLang="en-US" sz="1600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endParaRPr lang="zh-TW" altLang="en-US" sz="1600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180975">
                        <a:lnSpc>
                          <a:spcPts val="1900"/>
                        </a:lnSpc>
                        <a:buFont typeface="Arial" pitchFamily="34" charset="0"/>
                        <a:buChar char="•"/>
                      </a:pPr>
                      <a:endParaRPr lang="zh-TW" altLang="en-US" sz="1600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endParaRPr lang="zh-TW" altLang="en-US" sz="1600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u="non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4</a:t>
                      </a:r>
                      <a:endParaRPr lang="zh-TW" altLang="en-US" sz="1600" u="none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endParaRPr lang="zh-TW" altLang="en-US" sz="1600" u="none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endParaRPr lang="zh-TW" altLang="en-US" sz="1600" u="none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endParaRPr lang="zh-TW" altLang="en-US" sz="1600" u="none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180975">
                        <a:lnSpc>
                          <a:spcPts val="1900"/>
                        </a:lnSpc>
                        <a:buFont typeface="Arial" pitchFamily="34" charset="0"/>
                        <a:buChar char="•"/>
                      </a:pPr>
                      <a:endParaRPr lang="zh-TW" altLang="en-US" sz="1600" u="none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endParaRPr lang="zh-TW" altLang="en-US" sz="1600" u="none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" y="116632"/>
            <a:ext cx="9144000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lvl="1" indent="-457200" algn="ctr" defTabSz="936625" eaLnBrk="0" hangingPunct="0">
              <a:lnSpc>
                <a:spcPts val="3000"/>
              </a:lnSpc>
              <a:spcBef>
                <a:spcPts val="600"/>
              </a:spcBef>
              <a:defRPr/>
            </a:pPr>
            <a:r>
              <a:rPr lang="zh-TW" altLang="en-US" sz="3200" b="1" smtClean="0">
                <a:ea typeface="標楷體" pitchFamily="65" charset="-120"/>
                <a:cs typeface="Arial" pitchFamily="34" charset="0"/>
              </a:rPr>
              <a:t>四、</a:t>
            </a:r>
            <a:r>
              <a:rPr lang="zh-TW" altLang="en-US" sz="3200" b="1" dirty="0" smtClean="0">
                <a:ea typeface="標楷體" pitchFamily="65" charset="-120"/>
                <a:cs typeface="Arial" pitchFamily="34" charset="0"/>
              </a:rPr>
              <a:t>預期產出與效益</a:t>
            </a:r>
            <a:endParaRPr lang="en-US" altLang="zh-TW" sz="3200" b="1" dirty="0">
              <a:ea typeface="標楷體" pitchFamily="65" charset="-120"/>
              <a:cs typeface="Arial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14282" y="857232"/>
            <a:ext cx="8512205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361950" lvl="1" indent="-361950" defTabSz="936625" eaLnBrk="0" hangingPunct="0">
              <a:lnSpc>
                <a:spcPts val="3000"/>
              </a:lnSpc>
              <a:spcBef>
                <a:spcPts val="600"/>
              </a:spcBef>
              <a:buFont typeface="Wingdings" pitchFamily="2" charset="2"/>
              <a:buChar char="n"/>
              <a:defRPr/>
            </a:pPr>
            <a:r>
              <a:rPr kumimoji="0" lang="zh-TW" altLang="en-US" sz="2400" b="1" dirty="0" smtClean="0">
                <a:ea typeface="標楷體" pitchFamily="65" charset="-120"/>
                <a:cs typeface="Arial" pitchFamily="34" charset="0"/>
              </a:rPr>
              <a:t>預期效益</a:t>
            </a:r>
            <a:r>
              <a:rPr kumimoji="0" lang="zh-TW" altLang="en-US" sz="2400" b="1" dirty="0" smtClean="0">
                <a:ea typeface="標楷體" pitchFamily="65" charset="-120"/>
                <a:cs typeface="Arial" pitchFamily="34" charset="0"/>
                <a:sym typeface="Wingdings" pitchFamily="2" charset="2"/>
              </a:rPr>
              <a:t>：</a:t>
            </a:r>
            <a:r>
              <a:rPr kumimoji="0" lang="en-US" altLang="zh-TW" sz="2400" b="1" dirty="0" smtClean="0">
                <a:ea typeface="標楷體" pitchFamily="65" charset="-120"/>
                <a:cs typeface="Arial" pitchFamily="34" charset="0"/>
                <a:sym typeface="Wingdings" pitchFamily="2" charset="2"/>
              </a:rPr>
              <a:t>(</a:t>
            </a:r>
            <a:r>
              <a:rPr kumimoji="0" lang="zh-TW" altLang="en-US" sz="2400" b="1" dirty="0" smtClean="0">
                <a:ea typeface="標楷體" pitchFamily="65" charset="-120"/>
                <a:cs typeface="Arial" pitchFamily="34" charset="0"/>
                <a:sym typeface="Wingdings" pitchFamily="2" charset="2"/>
              </a:rPr>
              <a:t>含全程及年度效益</a:t>
            </a:r>
            <a:r>
              <a:rPr kumimoji="0" lang="en-US" altLang="zh-TW" sz="2400" b="1" dirty="0" smtClean="0">
                <a:ea typeface="標楷體" pitchFamily="65" charset="-120"/>
                <a:cs typeface="Arial" pitchFamily="34" charset="0"/>
                <a:sym typeface="Wingdings" pitchFamily="2" charset="2"/>
              </a:rPr>
              <a:t>)</a:t>
            </a:r>
            <a:endParaRPr kumimoji="0" lang="en-US" altLang="zh-TW" sz="2400" b="1" dirty="0" smtClean="0">
              <a:ea typeface="標楷體" pitchFamily="65" charset="-12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" y="116632"/>
            <a:ext cx="9144000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lvl="1" indent="-457200" algn="ctr" defTabSz="936625" eaLnBrk="0" hangingPunct="0">
              <a:lnSpc>
                <a:spcPts val="3000"/>
              </a:lnSpc>
              <a:spcBef>
                <a:spcPts val="600"/>
              </a:spcBef>
              <a:defRPr/>
            </a:pPr>
            <a:r>
              <a:rPr lang="zh-TW" altLang="en-US" sz="3200" b="1" smtClean="0">
                <a:ea typeface="標楷體" pitchFamily="65" charset="-120"/>
                <a:cs typeface="Arial" pitchFamily="34" charset="0"/>
              </a:rPr>
              <a:t>四、</a:t>
            </a:r>
            <a:r>
              <a:rPr lang="zh-TW" altLang="en-US" sz="3200" b="1" dirty="0" smtClean="0">
                <a:ea typeface="標楷體" pitchFamily="65" charset="-120"/>
                <a:cs typeface="Arial" pitchFamily="34" charset="0"/>
              </a:rPr>
              <a:t>預期產出與效益</a:t>
            </a:r>
            <a:r>
              <a:rPr lang="en-US" altLang="zh-TW" sz="3200" b="1" dirty="0" smtClean="0">
                <a:ea typeface="標楷體" pitchFamily="65" charset="-120"/>
                <a:cs typeface="Arial" pitchFamily="34" charset="0"/>
              </a:rPr>
              <a:t>(</a:t>
            </a:r>
            <a:r>
              <a:rPr lang="zh-TW" altLang="en-US" sz="3200" b="1" dirty="0" smtClean="0">
                <a:ea typeface="標楷體" pitchFamily="65" charset="-120"/>
                <a:cs typeface="Arial" pitchFamily="34" charset="0"/>
              </a:rPr>
              <a:t>續</a:t>
            </a:r>
            <a:r>
              <a:rPr lang="en-US" altLang="zh-TW" sz="3200" b="1" dirty="0" smtClean="0">
                <a:ea typeface="標楷體" pitchFamily="65" charset="-120"/>
                <a:cs typeface="Arial" pitchFamily="34" charset="0"/>
              </a:rPr>
              <a:t>)</a:t>
            </a:r>
            <a:endParaRPr lang="en-US" altLang="zh-TW" sz="3200" b="1" dirty="0">
              <a:ea typeface="標楷體" pitchFamily="65" charset="-120"/>
              <a:cs typeface="Arial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14282" y="785794"/>
            <a:ext cx="8512205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361950" lvl="1" indent="-361950" defTabSz="936625" eaLnBrk="0" hangingPunct="0">
              <a:lnSpc>
                <a:spcPts val="3000"/>
              </a:lnSpc>
              <a:spcBef>
                <a:spcPts val="600"/>
              </a:spcBef>
              <a:buFont typeface="Wingdings" pitchFamily="2" charset="2"/>
              <a:buChar char="n"/>
              <a:defRPr/>
            </a:pPr>
            <a:r>
              <a:rPr kumimoji="0" lang="zh-TW" altLang="en-US" sz="2400" b="1" dirty="0" smtClean="0">
                <a:ea typeface="標楷體" pitchFamily="65" charset="-120"/>
                <a:cs typeface="Arial" pitchFamily="34" charset="0"/>
              </a:rPr>
              <a:t>工作項目及產出說明：</a:t>
            </a:r>
            <a:endParaRPr lang="en-US" altLang="zh-TW" sz="3200" b="1" dirty="0">
              <a:ea typeface="標楷體" pitchFamily="65" charset="-120"/>
              <a:cs typeface="Arial" pitchFamily="34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357158" y="1243033"/>
          <a:ext cx="8572560" cy="5400677"/>
        </p:xfrm>
        <a:graphic>
          <a:graphicData uri="http://schemas.openxmlformats.org/drawingml/2006/table">
            <a:tbl>
              <a:tblPr/>
              <a:tblGrid>
                <a:gridCol w="357190"/>
                <a:gridCol w="4714908"/>
                <a:gridCol w="3500462"/>
              </a:tblGrid>
              <a:tr h="287657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en-US" sz="1600" kern="100" dirty="0">
                        <a:solidFill>
                          <a:schemeClr val="bg1"/>
                        </a:solidFill>
                        <a:latin typeface="Arial"/>
                        <a:ea typeface="標楷體"/>
                        <a:cs typeface="Times New Roman"/>
                      </a:endParaRPr>
                    </a:p>
                  </a:txBody>
                  <a:tcPr marL="27639" marR="2763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spc="100" dirty="0">
                          <a:solidFill>
                            <a:schemeClr val="bg1"/>
                          </a:solidFill>
                          <a:latin typeface="Arial"/>
                          <a:ea typeface="標楷體"/>
                          <a:cs typeface="Arial"/>
                        </a:rPr>
                        <a:t>績效指標</a:t>
                      </a:r>
                    </a:p>
                  </a:txBody>
                  <a:tcPr marL="27639" marR="27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spc="100" dirty="0">
                          <a:solidFill>
                            <a:schemeClr val="bg1"/>
                          </a:solidFill>
                          <a:latin typeface="Arial"/>
                          <a:ea typeface="標楷體"/>
                          <a:cs typeface="Arial"/>
                        </a:rPr>
                        <a:t>產出量化值</a:t>
                      </a:r>
                    </a:p>
                  </a:txBody>
                  <a:tcPr marL="27639" marR="27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175408">
                <a:tc row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共通</a:t>
                      </a:r>
                      <a:endParaRPr lang="zh-TW" sz="1600" b="1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產出</a:t>
                      </a:r>
                      <a:endParaRPr lang="zh-TW" sz="1600" b="1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27639" marR="2763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廠商需求訪視</a:t>
                      </a:r>
                    </a:p>
                  </a:txBody>
                  <a:tcPr marL="27639" marR="27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_____________</a:t>
                      </a:r>
                      <a:r>
                        <a:rPr lang="zh-TW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家</a:t>
                      </a:r>
                    </a:p>
                  </a:txBody>
                  <a:tcPr marL="27639" marR="27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技術或研發輔導</a:t>
                      </a:r>
                    </a:p>
                  </a:txBody>
                  <a:tcPr marL="27639" marR="27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_____________</a:t>
                      </a:r>
                      <a:r>
                        <a:rPr lang="zh-TW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家</a:t>
                      </a:r>
                    </a:p>
                  </a:txBody>
                  <a:tcPr marL="27639" marR="27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人才培訓課程</a:t>
                      </a:r>
                    </a:p>
                  </a:txBody>
                  <a:tcPr marL="27639" marR="27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_____</a:t>
                      </a:r>
                      <a:r>
                        <a:rPr lang="zh-TW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場</a:t>
                      </a:r>
                      <a:r>
                        <a:rPr lang="en-US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/____</a:t>
                      </a:r>
                      <a:r>
                        <a:rPr lang="zh-TW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小時</a:t>
                      </a:r>
                    </a:p>
                  </a:txBody>
                  <a:tcPr marL="27639" marR="27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研提政府研發補助資源</a:t>
                      </a:r>
                      <a:endParaRPr lang="zh-TW" sz="1600" kern="100" spc="100" dirty="0">
                        <a:solidFill>
                          <a:srgbClr val="000000"/>
                        </a:solidFill>
                        <a:latin typeface="Arial"/>
                        <a:ea typeface="標楷體"/>
                        <a:cs typeface="Arial"/>
                      </a:endParaRPr>
                    </a:p>
                  </a:txBody>
                  <a:tcPr marL="27639" marR="27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____</a:t>
                      </a:r>
                      <a:r>
                        <a:rPr lang="zh-TW" sz="16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案</a:t>
                      </a:r>
                      <a:endParaRPr lang="zh-TW" sz="1600" kern="100" spc="100" dirty="0">
                        <a:solidFill>
                          <a:srgbClr val="000000"/>
                        </a:solidFill>
                        <a:latin typeface="Arial"/>
                        <a:ea typeface="標楷體"/>
                        <a:cs typeface="Arial"/>
                      </a:endParaRPr>
                    </a:p>
                  </a:txBody>
                  <a:tcPr marL="27639" marR="27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764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-762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自提指標</a:t>
                      </a:r>
                      <a:r>
                        <a:rPr lang="en-US" altLang="zh-TW" sz="16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(</a:t>
                      </a:r>
                      <a:r>
                        <a:rPr lang="zh-TW" altLang="en-US" sz="16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符合專案內容特色之量化指標至少</a:t>
                      </a:r>
                      <a:r>
                        <a:rPr lang="en-US" altLang="zh-TW" sz="16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1</a:t>
                      </a:r>
                      <a:r>
                        <a:rPr lang="zh-TW" altLang="en-US" sz="16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項</a:t>
                      </a:r>
                      <a:r>
                        <a:rPr lang="en-US" altLang="zh-TW" sz="16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)</a:t>
                      </a:r>
                      <a:endParaRPr lang="zh-TW" altLang="en-US" sz="1600" kern="100" spc="100" dirty="0" smtClean="0">
                        <a:solidFill>
                          <a:srgbClr val="000000"/>
                        </a:solidFill>
                        <a:latin typeface="Arial"/>
                        <a:ea typeface="標楷體"/>
                        <a:cs typeface="Arial"/>
                      </a:endParaRPr>
                    </a:p>
                  </a:txBody>
                  <a:tcPr marL="27639" marR="27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kern="100" spc="100" dirty="0" smtClean="0">
                        <a:solidFill>
                          <a:srgbClr val="000000"/>
                        </a:solidFill>
                        <a:latin typeface="Arial"/>
                        <a:ea typeface="標楷體"/>
                        <a:cs typeface="Arial"/>
                      </a:endParaRPr>
                    </a:p>
                  </a:txBody>
                  <a:tcPr marL="27639" marR="27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6234"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600" b="1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申請模式</a:t>
                      </a:r>
                      <a:r>
                        <a:rPr lang="en-US" altLang="zh-TW" sz="1600" b="1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2</a:t>
                      </a:r>
                      <a:r>
                        <a:rPr lang="zh-TW" altLang="en-US" sz="1600" b="1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或</a:t>
                      </a:r>
                      <a:r>
                        <a:rPr lang="en-US" altLang="zh-TW" sz="1600" b="1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3</a:t>
                      </a:r>
                      <a:r>
                        <a:rPr lang="zh-TW" altLang="en-US" sz="1600" b="1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必填</a:t>
                      </a:r>
                      <a:endParaRPr lang="zh-TW" sz="1600" b="1" kern="100" spc="100" dirty="0">
                        <a:solidFill>
                          <a:srgbClr val="000000"/>
                        </a:solidFill>
                        <a:latin typeface="Arial"/>
                        <a:ea typeface="標楷體"/>
                        <a:cs typeface="Arial"/>
                      </a:endParaRPr>
                    </a:p>
                  </a:txBody>
                  <a:tcPr marL="27639" marR="2763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762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社</a:t>
                      </a:r>
                      <a:r>
                        <a:rPr lang="zh-TW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群或產業</a:t>
                      </a:r>
                      <a:r>
                        <a:rPr lang="zh-TW" sz="16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聯盟</a:t>
                      </a:r>
                      <a:r>
                        <a:rPr lang="zh-TW" altLang="en-US" sz="16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活動</a:t>
                      </a:r>
                      <a:r>
                        <a:rPr lang="en-US" sz="14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(</a:t>
                      </a:r>
                      <a:r>
                        <a:rPr lang="zh-TW" altLang="en-US" sz="14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申請模式</a:t>
                      </a:r>
                      <a:r>
                        <a:rPr lang="en-US" altLang="zh-TW" sz="14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2</a:t>
                      </a:r>
                      <a:r>
                        <a:rPr lang="zh-TW" altLang="en-US" sz="14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、</a:t>
                      </a:r>
                      <a:r>
                        <a:rPr lang="en-US" altLang="zh-TW" sz="14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3</a:t>
                      </a:r>
                      <a:r>
                        <a:rPr lang="zh-TW" altLang="en-US" sz="14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者</a:t>
                      </a:r>
                      <a:r>
                        <a:rPr lang="en-US" sz="14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)</a:t>
                      </a:r>
                      <a:endParaRPr lang="zh-TW" sz="1400" kern="100" spc="100" dirty="0">
                        <a:solidFill>
                          <a:srgbClr val="000000"/>
                        </a:solidFill>
                        <a:latin typeface="Arial"/>
                        <a:ea typeface="標楷體"/>
                        <a:cs typeface="Arial"/>
                      </a:endParaRPr>
                    </a:p>
                  </a:txBody>
                  <a:tcPr marL="27639" marR="27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600" kern="100" spc="100" dirty="0">
                        <a:solidFill>
                          <a:srgbClr val="000000"/>
                        </a:solidFill>
                        <a:latin typeface="Arial"/>
                        <a:ea typeface="標楷體"/>
                        <a:cs typeface="Arial"/>
                      </a:endParaRPr>
                    </a:p>
                  </a:txBody>
                  <a:tcPr marL="27639" marR="27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006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-762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園區重點產業</a:t>
                      </a:r>
                      <a:r>
                        <a:rPr lang="en-US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/</a:t>
                      </a:r>
                      <a:r>
                        <a:rPr lang="zh-TW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領域發展規劃</a:t>
                      </a:r>
                      <a:r>
                        <a:rPr lang="zh-TW" sz="16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報告</a:t>
                      </a:r>
                      <a:r>
                        <a:rPr lang="en-US" sz="14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(</a:t>
                      </a:r>
                      <a:r>
                        <a:rPr lang="zh-TW" altLang="en-US" sz="14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申請模式</a:t>
                      </a:r>
                      <a:r>
                        <a:rPr lang="en-US" altLang="zh-TW" sz="14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2</a:t>
                      </a:r>
                      <a:r>
                        <a:rPr lang="zh-TW" altLang="en-US" sz="14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、</a:t>
                      </a:r>
                      <a:r>
                        <a:rPr lang="en-US" altLang="zh-TW" sz="14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3</a:t>
                      </a:r>
                      <a:r>
                        <a:rPr lang="zh-TW" altLang="en-US" sz="14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者</a:t>
                      </a:r>
                      <a:r>
                        <a:rPr lang="en-US" sz="14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)</a:t>
                      </a:r>
                      <a:endParaRPr lang="zh-TW" sz="1600" kern="100" spc="100" dirty="0">
                        <a:solidFill>
                          <a:srgbClr val="000000"/>
                        </a:solidFill>
                        <a:latin typeface="Arial"/>
                        <a:ea typeface="標楷體"/>
                        <a:cs typeface="Arial"/>
                      </a:endParaRPr>
                    </a:p>
                  </a:txBody>
                  <a:tcPr marL="27639" marR="27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600" kern="100" spc="100" dirty="0">
                        <a:solidFill>
                          <a:srgbClr val="000000"/>
                        </a:solidFill>
                        <a:latin typeface="Arial"/>
                        <a:ea typeface="標楷體"/>
                        <a:cs typeface="Arial"/>
                      </a:endParaRPr>
                    </a:p>
                  </a:txBody>
                  <a:tcPr marL="27639" marR="27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006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-762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自</a:t>
                      </a:r>
                      <a:r>
                        <a:rPr lang="zh-TW" sz="16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提</a:t>
                      </a:r>
                      <a:r>
                        <a:rPr lang="zh-TW" altLang="en-US" sz="16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指標</a:t>
                      </a:r>
                      <a:r>
                        <a:rPr lang="en-US" sz="14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(</a:t>
                      </a:r>
                      <a:r>
                        <a:rPr lang="zh-TW" altLang="en-US" sz="14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申請模式</a:t>
                      </a:r>
                      <a:r>
                        <a:rPr lang="en-US" altLang="zh-TW" sz="14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3</a:t>
                      </a:r>
                      <a:r>
                        <a:rPr lang="zh-TW" altLang="en-US" sz="14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者應至少提出</a:t>
                      </a:r>
                      <a:r>
                        <a:rPr lang="en-US" altLang="zh-TW" sz="14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1</a:t>
                      </a:r>
                      <a:r>
                        <a:rPr lang="zh-TW" altLang="en-US" sz="14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項以上之自訂指標</a:t>
                      </a:r>
                      <a:r>
                        <a:rPr lang="en-US" sz="14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)</a:t>
                      </a:r>
                      <a:endParaRPr lang="zh-TW" sz="1400" kern="100" spc="100" dirty="0">
                        <a:solidFill>
                          <a:srgbClr val="000000"/>
                        </a:solidFill>
                        <a:latin typeface="Arial"/>
                        <a:ea typeface="標楷體"/>
                        <a:cs typeface="Arial"/>
                      </a:endParaRPr>
                    </a:p>
                  </a:txBody>
                  <a:tcPr marL="27639" marR="27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600" kern="100" spc="100" dirty="0">
                        <a:solidFill>
                          <a:srgbClr val="000000"/>
                        </a:solidFill>
                        <a:latin typeface="Arial"/>
                        <a:ea typeface="標楷體"/>
                        <a:cs typeface="Arial"/>
                      </a:endParaRPr>
                    </a:p>
                  </a:txBody>
                  <a:tcPr marL="27639" marR="27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431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-762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其他項目</a:t>
                      </a:r>
                    </a:p>
                  </a:txBody>
                  <a:tcPr marL="27639" marR="27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600" kern="100" spc="100" dirty="0">
                        <a:solidFill>
                          <a:srgbClr val="000000"/>
                        </a:solidFill>
                        <a:latin typeface="Arial"/>
                        <a:ea typeface="標楷體"/>
                        <a:cs typeface="Arial"/>
                      </a:endParaRPr>
                    </a:p>
                  </a:txBody>
                  <a:tcPr marL="27639" marR="27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6889"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600" b="1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學生</a:t>
                      </a:r>
                      <a:r>
                        <a:rPr lang="zh-TW" sz="1600" b="1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職</a:t>
                      </a:r>
                      <a:r>
                        <a:rPr lang="zh-TW" sz="1600" b="1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場體驗</a:t>
                      </a:r>
                    </a:p>
                  </a:txBody>
                  <a:tcPr marL="27639" marR="2763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762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學生專題製作</a:t>
                      </a:r>
                    </a:p>
                  </a:txBody>
                  <a:tcPr marL="27639" marR="27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_____</a:t>
                      </a:r>
                      <a:r>
                        <a:rPr lang="zh-TW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案</a:t>
                      </a:r>
                      <a:r>
                        <a:rPr lang="en-US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/</a:t>
                      </a:r>
                      <a:r>
                        <a:rPr lang="zh-TW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參與學生</a:t>
                      </a:r>
                      <a:r>
                        <a:rPr lang="en-US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_____</a:t>
                      </a:r>
                      <a:r>
                        <a:rPr lang="zh-TW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人</a:t>
                      </a:r>
                    </a:p>
                  </a:txBody>
                  <a:tcPr marL="27639" marR="27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719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-762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廠商見習活動</a:t>
                      </a:r>
                    </a:p>
                  </a:txBody>
                  <a:tcPr marL="27639" marR="27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_____</a:t>
                      </a:r>
                      <a:r>
                        <a:rPr lang="zh-TW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案</a:t>
                      </a:r>
                      <a:r>
                        <a:rPr lang="en-US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/</a:t>
                      </a:r>
                      <a:r>
                        <a:rPr lang="zh-TW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參與學生</a:t>
                      </a:r>
                      <a:r>
                        <a:rPr lang="en-US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_____</a:t>
                      </a:r>
                      <a:r>
                        <a:rPr lang="zh-TW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人</a:t>
                      </a:r>
                    </a:p>
                  </a:txBody>
                  <a:tcPr marL="27639" marR="27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719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-762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學生企業實習</a:t>
                      </a:r>
                    </a:p>
                  </a:txBody>
                  <a:tcPr marL="27639" marR="27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_____</a:t>
                      </a:r>
                      <a:r>
                        <a:rPr lang="zh-TW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案</a:t>
                      </a:r>
                      <a:r>
                        <a:rPr lang="en-US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/</a:t>
                      </a:r>
                      <a:r>
                        <a:rPr lang="zh-TW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參與學生</a:t>
                      </a:r>
                      <a:r>
                        <a:rPr lang="en-US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_____</a:t>
                      </a:r>
                      <a:r>
                        <a:rPr lang="zh-TW" sz="1600" kern="100" spc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人</a:t>
                      </a:r>
                    </a:p>
                  </a:txBody>
                  <a:tcPr marL="27639" marR="27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5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620" indent="-7620"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600" kern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運用</a:t>
                      </a:r>
                      <a:r>
                        <a:rPr lang="zh-TW" sz="1600" kern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政府</a:t>
                      </a:r>
                      <a:r>
                        <a:rPr lang="zh-TW" sz="1600" kern="100" dirty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人才</a:t>
                      </a:r>
                      <a:r>
                        <a:rPr lang="zh-TW" sz="1600" kern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計畫</a:t>
                      </a:r>
                      <a:r>
                        <a:rPr lang="zh-TW" altLang="en-US" sz="1600" kern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資源</a:t>
                      </a:r>
                      <a:endParaRPr lang="zh-TW" sz="1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____</a:t>
                      </a:r>
                      <a:r>
                        <a:rPr lang="zh-TW" altLang="en-US" sz="1600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案</a:t>
                      </a:r>
                      <a:endParaRPr lang="zh-TW" sz="1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09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100" spc="100" dirty="0" smtClean="0">
                          <a:solidFill>
                            <a:srgbClr val="000000"/>
                          </a:solidFill>
                          <a:latin typeface="Arial"/>
                          <a:ea typeface="標楷體"/>
                          <a:cs typeface="Arial"/>
                        </a:rPr>
                        <a:t>其他</a:t>
                      </a:r>
                      <a:endParaRPr lang="zh-TW" sz="1600" b="1" kern="100" spc="100" dirty="0">
                        <a:solidFill>
                          <a:srgbClr val="000000"/>
                        </a:solidFill>
                        <a:latin typeface="Arial"/>
                        <a:ea typeface="標楷體"/>
                        <a:cs typeface="Arial"/>
                      </a:endParaRPr>
                    </a:p>
                  </a:txBody>
                  <a:tcPr marL="27639" marR="2763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762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600" kern="100" spc="100" dirty="0">
                        <a:solidFill>
                          <a:srgbClr val="000000"/>
                        </a:solidFill>
                        <a:latin typeface="Arial"/>
                        <a:ea typeface="標楷體"/>
                        <a:cs typeface="Arial"/>
                      </a:endParaRPr>
                    </a:p>
                  </a:txBody>
                  <a:tcPr marL="27639" marR="27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600" kern="100" spc="100" dirty="0">
                        <a:solidFill>
                          <a:srgbClr val="000000"/>
                        </a:solidFill>
                        <a:latin typeface="Arial"/>
                        <a:ea typeface="標楷體"/>
                        <a:cs typeface="Arial"/>
                      </a:endParaRPr>
                    </a:p>
                  </a:txBody>
                  <a:tcPr marL="27639" marR="27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" y="116632"/>
            <a:ext cx="9144000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lvl="1" indent="-457200" algn="ctr" defTabSz="936625" eaLnBrk="0" hangingPunct="0">
              <a:lnSpc>
                <a:spcPts val="3000"/>
              </a:lnSpc>
              <a:spcBef>
                <a:spcPts val="600"/>
              </a:spcBef>
              <a:defRPr/>
            </a:pPr>
            <a:r>
              <a:rPr lang="zh-TW" altLang="en-US" sz="3200" b="1" dirty="0" smtClean="0">
                <a:ea typeface="標楷體" pitchFamily="65" charset="-120"/>
                <a:cs typeface="Arial" pitchFamily="34" charset="0"/>
              </a:rPr>
              <a:t>五、預定進度與查核點</a:t>
            </a:r>
            <a:endParaRPr lang="en-US" altLang="zh-TW" sz="3200" b="1" dirty="0">
              <a:ea typeface="標楷體" pitchFamily="65" charset="-120"/>
              <a:cs typeface="Arial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14282" y="785794"/>
            <a:ext cx="8512205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361950" lvl="1" indent="-361950" defTabSz="936625" eaLnBrk="0" hangingPunct="0">
              <a:lnSpc>
                <a:spcPts val="3000"/>
              </a:lnSpc>
              <a:spcBef>
                <a:spcPts val="600"/>
              </a:spcBef>
              <a:buFont typeface="Wingdings" pitchFamily="2" charset="2"/>
              <a:buChar char="n"/>
              <a:defRPr/>
            </a:pPr>
            <a:r>
              <a:rPr kumimoji="0" lang="zh-TW" altLang="en-US" sz="2400" b="1" dirty="0" smtClean="0">
                <a:ea typeface="標楷體" pitchFamily="65" charset="-120"/>
                <a:cs typeface="Arial" pitchFamily="34" charset="0"/>
              </a:rPr>
              <a:t>計畫預定進度：</a:t>
            </a:r>
            <a:endParaRPr lang="en-US" altLang="zh-TW" sz="3200" b="1" dirty="0">
              <a:ea typeface="標楷體" pitchFamily="65" charset="-120"/>
              <a:cs typeface="Arial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4282" y="4357694"/>
            <a:ext cx="87264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lvl="1" indent="-457200" defTabSz="936625" eaLnBrk="0" hangingPunct="0">
              <a:spcBef>
                <a:spcPts val="600"/>
              </a:spcBef>
              <a:defRPr/>
            </a:pPr>
            <a:r>
              <a:rPr kumimoji="0" lang="zh-TW" altLang="en-US" sz="1600" b="1" kern="0" dirty="0" smtClean="0">
                <a:ea typeface="標楷體" pitchFamily="65" charset="-120"/>
                <a:cs typeface="Arial" pitchFamily="34" charset="0"/>
              </a:rPr>
              <a:t>註：計畫進度以</a:t>
            </a:r>
            <a:r>
              <a:rPr kumimoji="0" lang="zh-TW" altLang="en-US" sz="1600" b="1" kern="0" dirty="0">
                <a:ea typeface="標楷體" pitchFamily="65" charset="-120"/>
                <a:cs typeface="Arial" pitchFamily="34" charset="0"/>
              </a:rPr>
              <a:t>甘特圖表示</a:t>
            </a:r>
            <a:r>
              <a:rPr kumimoji="0" lang="zh-TW" altLang="en-US" sz="1600" b="1" kern="0" dirty="0" smtClean="0">
                <a:ea typeface="標楷體" pitchFamily="65" charset="-120"/>
                <a:cs typeface="Arial" pitchFamily="34" charset="0"/>
              </a:rPr>
              <a:t>，表格不敷使用請自行增加列數</a:t>
            </a:r>
            <a:r>
              <a:rPr kumimoji="0" lang="zh-TW" altLang="en-US" sz="1600" b="1" kern="0" dirty="0" smtClean="0">
                <a:latin typeface="新細明體"/>
                <a:ea typeface="新細明體"/>
                <a:cs typeface="Arial" pitchFamily="34" charset="0"/>
              </a:rPr>
              <a:t>，</a:t>
            </a:r>
            <a:r>
              <a:rPr lang="zh-TW" altLang="en-US" sz="1600" b="1" dirty="0" smtClean="0">
                <a:ea typeface="標楷體" pitchFamily="65" charset="-120"/>
                <a:cs typeface="Arial" pitchFamily="34" charset="0"/>
              </a:rPr>
              <a:t>計畫</a:t>
            </a:r>
            <a:r>
              <a:rPr lang="zh-TW" altLang="en-US" sz="1600" b="1" dirty="0">
                <a:ea typeface="標楷體" pitchFamily="65" charset="-120"/>
                <a:cs typeface="Arial" pitchFamily="34" charset="0"/>
              </a:rPr>
              <a:t>期程</a:t>
            </a:r>
            <a:r>
              <a:rPr lang="zh-TW" altLang="en-US" sz="1600" b="1" dirty="0">
                <a:solidFill>
                  <a:srgbClr val="C00000"/>
                </a:solidFill>
                <a:ea typeface="標楷體" pitchFamily="65" charset="-120"/>
                <a:cs typeface="Arial" pitchFamily="34" charset="0"/>
              </a:rPr>
              <a:t>不超過</a:t>
            </a:r>
            <a:r>
              <a:rPr lang="en-US" altLang="zh-TW" sz="1600" b="1" dirty="0" smtClean="0">
                <a:solidFill>
                  <a:srgbClr val="C00000"/>
                </a:solidFill>
                <a:ea typeface="標楷體" pitchFamily="65" charset="-120"/>
                <a:cs typeface="Arial" pitchFamily="34" charset="0"/>
              </a:rPr>
              <a:t>105/12/15</a:t>
            </a:r>
            <a:r>
              <a:rPr lang="zh-TW" altLang="en-US" sz="1600" b="1" dirty="0" smtClean="0">
                <a:solidFill>
                  <a:srgbClr val="C00000"/>
                </a:solidFill>
                <a:ea typeface="標楷體" pitchFamily="65" charset="-120"/>
                <a:cs typeface="Arial" pitchFamily="34" charset="0"/>
              </a:rPr>
              <a:t>日</a:t>
            </a:r>
            <a:r>
              <a:rPr lang="zh-TW" altLang="en-US" sz="1600" b="1" dirty="0" smtClean="0">
                <a:ea typeface="標楷體" pitchFamily="65" charset="-120"/>
                <a:cs typeface="Arial" pitchFamily="34" charset="0"/>
              </a:rPr>
              <a:t>，填寫時請注意與</a:t>
            </a:r>
            <a:r>
              <a:rPr lang="zh-TW" altLang="en-US" sz="1600" b="1" dirty="0" smtClean="0">
                <a:solidFill>
                  <a:srgbClr val="C00000"/>
                </a:solidFill>
                <a:ea typeface="標楷體" pitchFamily="65" charset="-120"/>
                <a:cs typeface="Arial" pitchFamily="34" charset="0"/>
              </a:rPr>
              <a:t>工作項目與進度之合理性</a:t>
            </a:r>
            <a:r>
              <a:rPr lang="zh-TW" altLang="en-US" sz="1600" b="1" dirty="0" smtClean="0">
                <a:ea typeface="標楷體" pitchFamily="65" charset="-120"/>
                <a:cs typeface="Arial" pitchFamily="34" charset="0"/>
              </a:rPr>
              <a:t>並至少</a:t>
            </a:r>
            <a:r>
              <a:rPr lang="zh-TW" altLang="en-US" sz="1600" b="1" dirty="0" smtClean="0">
                <a:solidFill>
                  <a:srgbClr val="C00000"/>
                </a:solidFill>
                <a:ea typeface="標楷體" pitchFamily="65" charset="-120"/>
                <a:cs typeface="Arial" pitchFamily="34" charset="0"/>
              </a:rPr>
              <a:t>每</a:t>
            </a:r>
            <a:r>
              <a:rPr lang="en-US" altLang="zh-TW" sz="1600" b="1" dirty="0" smtClean="0">
                <a:solidFill>
                  <a:srgbClr val="C00000"/>
                </a:solidFill>
                <a:ea typeface="標楷體" pitchFamily="65" charset="-120"/>
                <a:cs typeface="Arial" pitchFamily="34" charset="0"/>
              </a:rPr>
              <a:t>2</a:t>
            </a:r>
            <a:r>
              <a:rPr lang="zh-TW" altLang="en-US" sz="1600" b="1" dirty="0" smtClean="0">
                <a:solidFill>
                  <a:srgbClr val="C00000"/>
                </a:solidFill>
                <a:ea typeface="標楷體" pitchFamily="65" charset="-120"/>
                <a:cs typeface="Arial" pitchFamily="34" charset="0"/>
              </a:rPr>
              <a:t>個月有一查核點</a:t>
            </a:r>
            <a:r>
              <a:rPr lang="zh-TW" altLang="en-US" sz="1600" b="1" dirty="0" smtClean="0">
                <a:ea typeface="標楷體" pitchFamily="65" charset="-120"/>
                <a:cs typeface="Arial" pitchFamily="34" charset="0"/>
              </a:rPr>
              <a:t>以供查核</a:t>
            </a:r>
            <a:r>
              <a:rPr kumimoji="0" lang="zh-TW" altLang="en-US" sz="1600" b="1" dirty="0" smtClean="0">
                <a:ea typeface="標楷體" pitchFamily="65" charset="-120"/>
                <a:cs typeface="Arial" pitchFamily="34" charset="0"/>
              </a:rPr>
              <a:t>。</a:t>
            </a:r>
            <a:endParaRPr lang="en-US" altLang="zh-TW" sz="1600" b="1" dirty="0">
              <a:ea typeface="標楷體" pitchFamily="65" charset="-120"/>
              <a:cs typeface="Arial" pitchFamily="34" charset="0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2677376"/>
              </p:ext>
            </p:extLst>
          </p:nvPr>
        </p:nvGraphicFramePr>
        <p:xfrm>
          <a:off x="323528" y="1412776"/>
          <a:ext cx="8568436" cy="2741358"/>
        </p:xfrm>
        <a:graphic>
          <a:graphicData uri="http://schemas.openxmlformats.org/drawingml/2006/table">
            <a:tbl>
              <a:tblPr/>
              <a:tblGrid>
                <a:gridCol w="1840749"/>
                <a:gridCol w="507736"/>
                <a:gridCol w="507736"/>
                <a:gridCol w="507736"/>
                <a:gridCol w="507736"/>
                <a:gridCol w="507736"/>
                <a:gridCol w="507736"/>
                <a:gridCol w="507736"/>
                <a:gridCol w="507736"/>
                <a:gridCol w="507736"/>
                <a:gridCol w="507736"/>
                <a:gridCol w="761689"/>
                <a:gridCol w="888638"/>
              </a:tblGrid>
              <a:tr h="648072">
                <a:tc>
                  <a:txBody>
                    <a:bodyPr/>
                    <a:lstStyle/>
                    <a:p>
                      <a:pPr marL="211138" marR="0" lvl="0" indent="-223838" algn="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                 </a:t>
                      </a: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月份</a:t>
                      </a:r>
                      <a:endParaRPr kumimoji="0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marL="211138" marR="0" lvl="0" indent="-223838" algn="l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工作項目</a:t>
                      </a:r>
                    </a:p>
                  </a:txBody>
                  <a:tcPr marL="13954" marR="13954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月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3954" marR="13954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4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月</a:t>
                      </a:r>
                    </a:p>
                  </a:txBody>
                  <a:tcPr marL="13954" marR="13954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5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月</a:t>
                      </a:r>
                    </a:p>
                  </a:txBody>
                  <a:tcPr marL="13954" marR="13954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6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月</a:t>
                      </a:r>
                    </a:p>
                  </a:txBody>
                  <a:tcPr marL="13954" marR="13954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7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月</a:t>
                      </a:r>
                    </a:p>
                  </a:txBody>
                  <a:tcPr marL="13954" marR="13954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8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月</a:t>
                      </a:r>
                    </a:p>
                  </a:txBody>
                  <a:tcPr marL="13954" marR="13954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9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月</a:t>
                      </a:r>
                    </a:p>
                  </a:txBody>
                  <a:tcPr marL="13954" marR="13954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月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3954" marR="13954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11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月</a:t>
                      </a:r>
                    </a:p>
                  </a:txBody>
                  <a:tcPr marL="13954" marR="13954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12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月</a:t>
                      </a:r>
                    </a:p>
                  </a:txBody>
                  <a:tcPr marL="13954" marR="13954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權重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％</a:t>
                      </a:r>
                    </a:p>
                  </a:txBody>
                  <a:tcPr marL="13954" marR="13954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投入</a:t>
                      </a: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人力</a:t>
                      </a:r>
                      <a:endParaRPr kumimoji="0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(</a:t>
                      </a: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人月</a:t>
                      </a: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)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3954" marR="13954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588787">
                <a:tc>
                  <a:txBody>
                    <a:bodyPr/>
                    <a:lstStyle/>
                    <a:p>
                      <a:pPr marL="179388" marR="0" lvl="0" indent="-1793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1.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3954" marR="13954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-20320"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-20320"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600" b="1" kern="100" dirty="0"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base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600" b="1" kern="100" dirty="0"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05837">
                <a:tc>
                  <a:txBody>
                    <a:bodyPr/>
                    <a:lstStyle/>
                    <a:p>
                      <a:pPr marL="185738" marR="0" lvl="0" indent="-1920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2.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3954" marR="13954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600" b="1" kern="100" dirty="0"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600" b="1" kern="100" dirty="0"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99331">
                <a:tc>
                  <a:txBody>
                    <a:bodyPr/>
                    <a:lstStyle/>
                    <a:p>
                      <a:pPr marL="179388" marR="0" lvl="0" indent="-1793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3.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3954" marR="13954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600" b="1" kern="100" dirty="0"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600" b="1" kern="100" dirty="0"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99331">
                <a:tc>
                  <a:txBody>
                    <a:bodyPr/>
                    <a:lstStyle/>
                    <a:p>
                      <a:pPr marL="179388" marR="0" lvl="0" indent="-1793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4.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3954" marR="13954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600" b="1" kern="100" dirty="0"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endParaRPr lang="zh-TW" sz="1600" b="1" kern="100" dirty="0"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616165"/>
              </p:ext>
            </p:extLst>
          </p:nvPr>
        </p:nvGraphicFramePr>
        <p:xfrm>
          <a:off x="539552" y="1484784"/>
          <a:ext cx="8144644" cy="3439235"/>
        </p:xfrm>
        <a:graphic>
          <a:graphicData uri="http://schemas.openxmlformats.org/drawingml/2006/table">
            <a:tbl>
              <a:tblPr/>
              <a:tblGrid>
                <a:gridCol w="799828"/>
                <a:gridCol w="1471885"/>
                <a:gridCol w="5872931"/>
              </a:tblGrid>
              <a:tr h="4152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編號</a:t>
                      </a:r>
                      <a:endParaRPr kumimoji="0" 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G Times"/>
                        <a:ea typeface="CG Times"/>
                        <a:cs typeface="CG Times"/>
                      </a:endParaRPr>
                    </a:p>
                  </a:txBody>
                  <a:tcPr marL="61777" marR="61777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日　期</a:t>
                      </a:r>
                      <a:endParaRPr kumimoji="0" 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G Times"/>
                        <a:ea typeface="CG Times"/>
                        <a:cs typeface="CG Times"/>
                      </a:endParaRPr>
                    </a:p>
                  </a:txBody>
                  <a:tcPr marL="61777" marR="617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內容</a:t>
                      </a:r>
                      <a:r>
                        <a:rPr kumimoji="0" 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說明</a:t>
                      </a:r>
                      <a:endParaRPr kumimoji="0" 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G Times"/>
                        <a:ea typeface="CG Times"/>
                        <a:cs typeface="CG Times"/>
                      </a:endParaRPr>
                    </a:p>
                  </a:txBody>
                  <a:tcPr marL="61777" marR="6177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(1)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1777" marR="61777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zh-TW" sz="16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45720" lvl="0" indent="-342900" algn="l">
                        <a:lnSpc>
                          <a:spcPts val="2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  <a:buFont typeface="Wingdings"/>
                        <a:buChar char=""/>
                      </a:pP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(2)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  <a:cs typeface="Arial" pitchFamily="34" charset="0"/>
                      </a:endParaRPr>
                    </a:p>
                  </a:txBody>
                  <a:tcPr marL="61777" marR="61777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zh-TW" sz="16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45720" lvl="0" indent="-342900" algn="l">
                        <a:lnSpc>
                          <a:spcPts val="2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  <a:buFont typeface="Wingdings"/>
                        <a:buChar char=""/>
                      </a:pP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(3)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  <a:cs typeface="Arial" pitchFamily="34" charset="0"/>
                      </a:endParaRPr>
                    </a:p>
                  </a:txBody>
                  <a:tcPr marL="61777" marR="61777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zh-TW" sz="16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45720" lvl="0" indent="-342900" algn="l">
                        <a:lnSpc>
                          <a:spcPts val="2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  <a:buFont typeface="Wingdings"/>
                        <a:buChar char=""/>
                      </a:pP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(4)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  <a:cs typeface="Arial" pitchFamily="34" charset="0"/>
                      </a:endParaRPr>
                    </a:p>
                  </a:txBody>
                  <a:tcPr marL="61777" marR="61777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zh-TW" sz="16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45720" lvl="0" indent="-342900" algn="l">
                        <a:lnSpc>
                          <a:spcPts val="2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  <a:buFont typeface="Wingdings"/>
                        <a:buChar char=""/>
                      </a:pP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(5)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  <a:cs typeface="Arial" pitchFamily="34" charset="0"/>
                      </a:endParaRPr>
                    </a:p>
                  </a:txBody>
                  <a:tcPr marL="61777" marR="61777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zh-TW" sz="16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45720" lvl="0" indent="-342900" algn="l">
                        <a:lnSpc>
                          <a:spcPts val="2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  <a:buFont typeface="Wingdings"/>
                        <a:buChar char=""/>
                      </a:pP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(6)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  <a:cs typeface="Arial" pitchFamily="34" charset="0"/>
                      </a:endParaRPr>
                    </a:p>
                  </a:txBody>
                  <a:tcPr marL="61777" marR="61777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zh-TW" sz="16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45720" lvl="0" indent="-342900" algn="l">
                        <a:lnSpc>
                          <a:spcPts val="2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  <a:buFont typeface="Wingdings"/>
                        <a:buChar char=""/>
                      </a:pP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 (7)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1777" marR="61777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zh-TW" sz="16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45720" lvl="0" indent="-342900" algn="l">
                        <a:lnSpc>
                          <a:spcPts val="2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  <a:buFont typeface="Wingdings"/>
                        <a:buChar char=""/>
                      </a:pPr>
                      <a:endParaRPr lang="zh-TW" sz="1600" b="1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14282" y="785794"/>
            <a:ext cx="8512205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361950" lvl="1" indent="-361950" defTabSz="936625" eaLnBrk="0" hangingPunct="0">
              <a:lnSpc>
                <a:spcPts val="3000"/>
              </a:lnSpc>
              <a:spcBef>
                <a:spcPts val="600"/>
              </a:spcBef>
              <a:buFont typeface="Wingdings" pitchFamily="2" charset="2"/>
              <a:buChar char="n"/>
              <a:defRPr/>
            </a:pPr>
            <a:r>
              <a:rPr kumimoji="0" lang="zh-TW" altLang="en-US" sz="2400" b="1" dirty="0" smtClean="0">
                <a:ea typeface="標楷體" pitchFamily="65" charset="-120"/>
                <a:cs typeface="Arial" pitchFamily="34" charset="0"/>
              </a:rPr>
              <a:t>查核點說明：</a:t>
            </a:r>
            <a:endParaRPr lang="en-US" altLang="zh-TW" sz="3200" b="1" dirty="0">
              <a:ea typeface="標楷體" pitchFamily="65" charset="-120"/>
              <a:cs typeface="Arial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" y="116632"/>
            <a:ext cx="9144000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lvl="1" indent="-457200" algn="ctr" defTabSz="936625" eaLnBrk="0" hangingPunct="0">
              <a:lnSpc>
                <a:spcPts val="3000"/>
              </a:lnSpc>
              <a:spcBef>
                <a:spcPts val="600"/>
              </a:spcBef>
              <a:defRPr/>
            </a:pPr>
            <a:r>
              <a:rPr lang="zh-TW" altLang="en-US" sz="3200" b="1" dirty="0" smtClean="0">
                <a:ea typeface="標楷體" pitchFamily="65" charset="-120"/>
                <a:cs typeface="Arial" pitchFamily="34" charset="0"/>
              </a:rPr>
              <a:t>五、預定進度與查核點</a:t>
            </a:r>
            <a:r>
              <a:rPr lang="en-US" altLang="zh-TW" sz="3200" b="1" dirty="0" smtClean="0">
                <a:ea typeface="標楷體" pitchFamily="65" charset="-120"/>
                <a:cs typeface="Arial" pitchFamily="34" charset="0"/>
              </a:rPr>
              <a:t>(</a:t>
            </a:r>
            <a:r>
              <a:rPr lang="zh-TW" altLang="en-US" sz="3200" b="1" dirty="0" smtClean="0">
                <a:ea typeface="標楷體" pitchFamily="65" charset="-120"/>
                <a:cs typeface="Arial" pitchFamily="34" charset="0"/>
              </a:rPr>
              <a:t>續</a:t>
            </a:r>
            <a:r>
              <a:rPr lang="en-US" altLang="zh-TW" sz="3200" b="1" dirty="0" smtClean="0">
                <a:ea typeface="標楷體" pitchFamily="65" charset="-120"/>
                <a:cs typeface="Arial" pitchFamily="34" charset="0"/>
              </a:rPr>
              <a:t>)</a:t>
            </a:r>
            <a:endParaRPr lang="en-US" altLang="zh-TW" sz="3200" b="1" dirty="0">
              <a:ea typeface="標楷體" pitchFamily="65" charset="-12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7814</TotalTime>
  <Words>624</Words>
  <Application>Microsoft Office PowerPoint</Application>
  <PresentationFormat>如螢幕大小 (4:3)</PresentationFormat>
  <Paragraphs>153</Paragraphs>
  <Slides>12</Slides>
  <Notes>12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101年度 產業園區廠商轉型再造升級計畫 計畫說明</dc:title>
  <dc:creator>徐世鈞</dc:creator>
  <cp:lastModifiedBy>USER</cp:lastModifiedBy>
  <cp:revision>839</cp:revision>
  <cp:lastPrinted>2012-10-23T06:35:16Z</cp:lastPrinted>
  <dcterms:created xsi:type="dcterms:W3CDTF">2012-05-22T06:14:46Z</dcterms:created>
  <dcterms:modified xsi:type="dcterms:W3CDTF">2016-04-08T01:15:14Z</dcterms:modified>
</cp:coreProperties>
</file>